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95" r:id="rId2"/>
    <p:sldId id="330" r:id="rId3"/>
    <p:sldId id="297" r:id="rId4"/>
    <p:sldId id="328" r:id="rId5"/>
    <p:sldId id="299" r:id="rId6"/>
    <p:sldId id="333" r:id="rId7"/>
    <p:sldId id="282" r:id="rId8"/>
    <p:sldId id="280" r:id="rId9"/>
    <p:sldId id="335" r:id="rId10"/>
    <p:sldId id="336" r:id="rId11"/>
    <p:sldId id="342" r:id="rId12"/>
    <p:sldId id="338" r:id="rId13"/>
    <p:sldId id="339" r:id="rId14"/>
    <p:sldId id="340" r:id="rId15"/>
    <p:sldId id="341" r:id="rId16"/>
    <p:sldId id="281" r:id="rId17"/>
    <p:sldId id="343" r:id="rId18"/>
    <p:sldId id="344" r:id="rId19"/>
    <p:sldId id="309" r:id="rId20"/>
    <p:sldId id="310" r:id="rId21"/>
    <p:sldId id="311" r:id="rId22"/>
    <p:sldId id="291" r:id="rId23"/>
    <p:sldId id="347" r:id="rId24"/>
    <p:sldId id="348" r:id="rId25"/>
    <p:sldId id="303" r:id="rId2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818" autoAdjust="0"/>
    <p:restoredTop sz="86329" autoAdjust="0"/>
  </p:normalViewPr>
  <p:slideViewPr>
    <p:cSldViewPr snapToGrid="0">
      <p:cViewPr varScale="1">
        <p:scale>
          <a:sx n="74" d="100"/>
          <a:sy n="74" d="100"/>
        </p:scale>
        <p:origin x="-79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4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CC5D2-166B-4F52-8EA4-EC263D05BE0A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2C8E3F68-AB52-4C23-833D-14C26EC6F5D6}">
      <dgm:prSet phldrT="[Text]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JO" dirty="0" smtClean="0"/>
            <a:t>الاستماع</a:t>
          </a:r>
          <a:endParaRPr lang="en-US" dirty="0"/>
        </a:p>
      </dgm:t>
    </dgm:pt>
    <dgm:pt modelId="{93043B69-09F2-4628-A9F6-E7747686C2CF}" type="parTrans" cxnId="{0C71B763-6B56-4155-9C2C-8862A45C6867}">
      <dgm:prSet/>
      <dgm:spPr/>
      <dgm:t>
        <a:bodyPr/>
        <a:lstStyle/>
        <a:p>
          <a:endParaRPr lang="en-US"/>
        </a:p>
      </dgm:t>
    </dgm:pt>
    <dgm:pt modelId="{30E8FF05-66DE-4626-9EDD-6B64D5F4F14C}" type="sibTrans" cxnId="{0C71B763-6B56-4155-9C2C-8862A45C686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291FC514-CAD8-4FA9-8467-5590A4F0587F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ar-JO" dirty="0" smtClean="0">
              <a:solidFill>
                <a:schemeClr val="tx1"/>
              </a:solidFill>
            </a:rPr>
            <a:t>لحسن</a:t>
          </a:r>
          <a:endParaRPr lang="en-US" dirty="0">
            <a:solidFill>
              <a:schemeClr val="tx1"/>
            </a:solidFill>
          </a:endParaRPr>
        </a:p>
      </dgm:t>
    </dgm:pt>
    <dgm:pt modelId="{EE926D11-0B05-4503-88E6-4C2353B01F59}" type="parTrans" cxnId="{EBCCAB83-447D-4C42-866A-EE91DB2C9F5D}">
      <dgm:prSet/>
      <dgm:spPr/>
      <dgm:t>
        <a:bodyPr/>
        <a:lstStyle/>
        <a:p>
          <a:endParaRPr lang="en-US"/>
        </a:p>
      </dgm:t>
    </dgm:pt>
    <dgm:pt modelId="{3290156B-6AE2-448A-9AA6-2502245925B9}" type="sibTrans" cxnId="{EBCCAB83-447D-4C42-866A-EE91DB2C9F5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9D3BA3D5-7059-4F0E-A4D8-29EF96AFEC6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ar-JO" dirty="0" smtClean="0">
              <a:solidFill>
                <a:schemeClr val="tx1"/>
              </a:solidFill>
            </a:rPr>
            <a:t>شكرا</a:t>
          </a:r>
          <a:endParaRPr lang="en-US" dirty="0">
            <a:solidFill>
              <a:schemeClr val="tx1"/>
            </a:solidFill>
          </a:endParaRPr>
        </a:p>
      </dgm:t>
    </dgm:pt>
    <dgm:pt modelId="{08C7F3C7-63C1-4797-9BC0-1CF037792F83}" type="parTrans" cxnId="{71053DD0-4B92-4BD4-8EA6-1FC7A1667DE6}">
      <dgm:prSet/>
      <dgm:spPr/>
      <dgm:t>
        <a:bodyPr/>
        <a:lstStyle/>
        <a:p>
          <a:endParaRPr lang="en-US"/>
        </a:p>
      </dgm:t>
    </dgm:pt>
    <dgm:pt modelId="{5D5ED281-4440-4A02-A74F-1A72292022E1}" type="sibTrans" cxnId="{71053DD0-4B92-4BD4-8EA6-1FC7A1667DE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57314E2-7AE6-4278-9B07-374B1E9CBD89}" type="pres">
      <dgm:prSet presAssocID="{54FCC5D2-166B-4F52-8EA4-EC263D05BE0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C610F16-CD68-45EA-958D-C41ADB582C75}" type="pres">
      <dgm:prSet presAssocID="{2C8E3F68-AB52-4C23-833D-14C26EC6F5D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672FE-6B82-4AE4-9576-F72EDDE7DF23}" type="pres">
      <dgm:prSet presAssocID="{2C8E3F68-AB52-4C23-833D-14C26EC6F5D6}" presName="gear1srcNode" presStyleLbl="node1" presStyleIdx="0" presStyleCnt="3"/>
      <dgm:spPr/>
      <dgm:t>
        <a:bodyPr/>
        <a:lstStyle/>
        <a:p>
          <a:endParaRPr lang="en-US"/>
        </a:p>
      </dgm:t>
    </dgm:pt>
    <dgm:pt modelId="{AB147A37-B2DA-46E8-97E4-39D5C90A09C1}" type="pres">
      <dgm:prSet presAssocID="{2C8E3F68-AB52-4C23-833D-14C26EC6F5D6}" presName="gear1dstNode" presStyleLbl="node1" presStyleIdx="0" presStyleCnt="3"/>
      <dgm:spPr/>
      <dgm:t>
        <a:bodyPr/>
        <a:lstStyle/>
        <a:p>
          <a:endParaRPr lang="en-US"/>
        </a:p>
      </dgm:t>
    </dgm:pt>
    <dgm:pt modelId="{42CC3DB1-13E1-42E8-B1B2-30E686B97741}" type="pres">
      <dgm:prSet presAssocID="{291FC514-CAD8-4FA9-8467-5590A4F0587F}" presName="gear2" presStyleLbl="node1" presStyleIdx="1" presStyleCnt="3" custLinFactNeighborX="-14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C41D4-2CB0-48C0-A786-F383FC8CC8B6}" type="pres">
      <dgm:prSet presAssocID="{291FC514-CAD8-4FA9-8467-5590A4F0587F}" presName="gear2srcNode" presStyleLbl="node1" presStyleIdx="1" presStyleCnt="3"/>
      <dgm:spPr/>
      <dgm:t>
        <a:bodyPr/>
        <a:lstStyle/>
        <a:p>
          <a:endParaRPr lang="en-US"/>
        </a:p>
      </dgm:t>
    </dgm:pt>
    <dgm:pt modelId="{925486CD-5539-4B68-B7C1-C0B4699A76AD}" type="pres">
      <dgm:prSet presAssocID="{291FC514-CAD8-4FA9-8467-5590A4F0587F}" presName="gear2dstNode" presStyleLbl="node1" presStyleIdx="1" presStyleCnt="3"/>
      <dgm:spPr/>
      <dgm:t>
        <a:bodyPr/>
        <a:lstStyle/>
        <a:p>
          <a:endParaRPr lang="en-US"/>
        </a:p>
      </dgm:t>
    </dgm:pt>
    <dgm:pt modelId="{CDC97D70-91B6-44E9-BDEB-330EB09DB729}" type="pres">
      <dgm:prSet presAssocID="{9D3BA3D5-7059-4F0E-A4D8-29EF96AFEC64}" presName="gear3" presStyleLbl="node1" presStyleIdx="2" presStyleCnt="3"/>
      <dgm:spPr/>
      <dgm:t>
        <a:bodyPr/>
        <a:lstStyle/>
        <a:p>
          <a:endParaRPr lang="en-US"/>
        </a:p>
      </dgm:t>
    </dgm:pt>
    <dgm:pt modelId="{67455DEC-5CD4-4425-A8D6-0BFAA1F6DC33}" type="pres">
      <dgm:prSet presAssocID="{9D3BA3D5-7059-4F0E-A4D8-29EF96AFEC6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E2FCC-BAE4-4C55-9C64-29967EE455DE}" type="pres">
      <dgm:prSet presAssocID="{9D3BA3D5-7059-4F0E-A4D8-29EF96AFEC64}" presName="gear3srcNode" presStyleLbl="node1" presStyleIdx="2" presStyleCnt="3"/>
      <dgm:spPr/>
      <dgm:t>
        <a:bodyPr/>
        <a:lstStyle/>
        <a:p>
          <a:endParaRPr lang="en-US"/>
        </a:p>
      </dgm:t>
    </dgm:pt>
    <dgm:pt modelId="{0ECC5ED1-4CCB-4720-AFE8-724100C4A61B}" type="pres">
      <dgm:prSet presAssocID="{9D3BA3D5-7059-4F0E-A4D8-29EF96AFEC64}" presName="gear3dstNode" presStyleLbl="node1" presStyleIdx="2" presStyleCnt="3"/>
      <dgm:spPr/>
      <dgm:t>
        <a:bodyPr/>
        <a:lstStyle/>
        <a:p>
          <a:endParaRPr lang="en-US"/>
        </a:p>
      </dgm:t>
    </dgm:pt>
    <dgm:pt modelId="{ED5B9096-88C9-4558-B7C6-8100265D3A11}" type="pres">
      <dgm:prSet presAssocID="{30E8FF05-66DE-4626-9EDD-6B64D5F4F14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60A5738-5D97-4CD1-A34E-BCD1EE5AF1FC}" type="pres">
      <dgm:prSet presAssocID="{3290156B-6AE2-448A-9AA6-2502245925B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A4D1BF1-3426-4B98-8E2C-12EF6C465224}" type="pres">
      <dgm:prSet presAssocID="{5D5ED281-4440-4A02-A74F-1A72292022E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C0AB0E8-7692-444D-9B76-6FEFF4DEB453}" type="presOf" srcId="{3290156B-6AE2-448A-9AA6-2502245925B9}" destId="{060A5738-5D97-4CD1-A34E-BCD1EE5AF1FC}" srcOrd="0" destOrd="0" presId="urn:microsoft.com/office/officeart/2005/8/layout/gear1"/>
    <dgm:cxn modelId="{0C71B763-6B56-4155-9C2C-8862A45C6867}" srcId="{54FCC5D2-166B-4F52-8EA4-EC263D05BE0A}" destId="{2C8E3F68-AB52-4C23-833D-14C26EC6F5D6}" srcOrd="0" destOrd="0" parTransId="{93043B69-09F2-4628-A9F6-E7747686C2CF}" sibTransId="{30E8FF05-66DE-4626-9EDD-6B64D5F4F14C}"/>
    <dgm:cxn modelId="{C249DF4B-3278-463B-B177-EFF3CA0FF7F0}" type="presOf" srcId="{291FC514-CAD8-4FA9-8467-5590A4F0587F}" destId="{B38C41D4-2CB0-48C0-A786-F383FC8CC8B6}" srcOrd="1" destOrd="0" presId="urn:microsoft.com/office/officeart/2005/8/layout/gear1"/>
    <dgm:cxn modelId="{D5AC5AA8-D4EC-471E-8BB8-656E1BE5D0E4}" type="presOf" srcId="{291FC514-CAD8-4FA9-8467-5590A4F0587F}" destId="{42CC3DB1-13E1-42E8-B1B2-30E686B97741}" srcOrd="0" destOrd="0" presId="urn:microsoft.com/office/officeart/2005/8/layout/gear1"/>
    <dgm:cxn modelId="{960ECC0D-8ADF-41DC-AA50-1AA83A7DA796}" type="presOf" srcId="{9D3BA3D5-7059-4F0E-A4D8-29EF96AFEC64}" destId="{67455DEC-5CD4-4425-A8D6-0BFAA1F6DC33}" srcOrd="1" destOrd="0" presId="urn:microsoft.com/office/officeart/2005/8/layout/gear1"/>
    <dgm:cxn modelId="{C3636887-B939-405F-BBBC-60CD02467F0D}" type="presOf" srcId="{54FCC5D2-166B-4F52-8EA4-EC263D05BE0A}" destId="{857314E2-7AE6-4278-9B07-374B1E9CBD89}" srcOrd="0" destOrd="0" presId="urn:microsoft.com/office/officeart/2005/8/layout/gear1"/>
    <dgm:cxn modelId="{8E1BB2EB-B4BB-42A2-B024-E75D1369554A}" type="presOf" srcId="{9D3BA3D5-7059-4F0E-A4D8-29EF96AFEC64}" destId="{C2FE2FCC-BAE4-4C55-9C64-29967EE455DE}" srcOrd="2" destOrd="0" presId="urn:microsoft.com/office/officeart/2005/8/layout/gear1"/>
    <dgm:cxn modelId="{F8BC753E-FE3B-4631-B8DE-65D3FD0A7C1F}" type="presOf" srcId="{30E8FF05-66DE-4626-9EDD-6B64D5F4F14C}" destId="{ED5B9096-88C9-4558-B7C6-8100265D3A11}" srcOrd="0" destOrd="0" presId="urn:microsoft.com/office/officeart/2005/8/layout/gear1"/>
    <dgm:cxn modelId="{EBCCAB83-447D-4C42-866A-EE91DB2C9F5D}" srcId="{54FCC5D2-166B-4F52-8EA4-EC263D05BE0A}" destId="{291FC514-CAD8-4FA9-8467-5590A4F0587F}" srcOrd="1" destOrd="0" parTransId="{EE926D11-0B05-4503-88E6-4C2353B01F59}" sibTransId="{3290156B-6AE2-448A-9AA6-2502245925B9}"/>
    <dgm:cxn modelId="{967D7B90-11A9-4187-8E0A-BA4C781CCB59}" type="presOf" srcId="{9D3BA3D5-7059-4F0E-A4D8-29EF96AFEC64}" destId="{0ECC5ED1-4CCB-4720-AFE8-724100C4A61B}" srcOrd="3" destOrd="0" presId="urn:microsoft.com/office/officeart/2005/8/layout/gear1"/>
    <dgm:cxn modelId="{71053DD0-4B92-4BD4-8EA6-1FC7A1667DE6}" srcId="{54FCC5D2-166B-4F52-8EA4-EC263D05BE0A}" destId="{9D3BA3D5-7059-4F0E-A4D8-29EF96AFEC64}" srcOrd="2" destOrd="0" parTransId="{08C7F3C7-63C1-4797-9BC0-1CF037792F83}" sibTransId="{5D5ED281-4440-4A02-A74F-1A72292022E1}"/>
    <dgm:cxn modelId="{AE39F2A7-3C06-4BE7-962B-AB4CCA04DFD0}" type="presOf" srcId="{291FC514-CAD8-4FA9-8467-5590A4F0587F}" destId="{925486CD-5539-4B68-B7C1-C0B4699A76AD}" srcOrd="2" destOrd="0" presId="urn:microsoft.com/office/officeart/2005/8/layout/gear1"/>
    <dgm:cxn modelId="{B1526D80-DFE4-4922-B991-8347870BC7A1}" type="presOf" srcId="{5D5ED281-4440-4A02-A74F-1A72292022E1}" destId="{7A4D1BF1-3426-4B98-8E2C-12EF6C465224}" srcOrd="0" destOrd="0" presId="urn:microsoft.com/office/officeart/2005/8/layout/gear1"/>
    <dgm:cxn modelId="{A1564828-4C7D-46E4-BBCE-508A478337BD}" type="presOf" srcId="{2C8E3F68-AB52-4C23-833D-14C26EC6F5D6}" destId="{AB147A37-B2DA-46E8-97E4-39D5C90A09C1}" srcOrd="2" destOrd="0" presId="urn:microsoft.com/office/officeart/2005/8/layout/gear1"/>
    <dgm:cxn modelId="{552A8F0D-C364-4DAA-83A8-8920174DD558}" type="presOf" srcId="{2C8E3F68-AB52-4C23-833D-14C26EC6F5D6}" destId="{B92672FE-6B82-4AE4-9576-F72EDDE7DF23}" srcOrd="1" destOrd="0" presId="urn:microsoft.com/office/officeart/2005/8/layout/gear1"/>
    <dgm:cxn modelId="{6FEB0B89-4AE3-417A-AB99-84B76B35F1FA}" type="presOf" srcId="{2C8E3F68-AB52-4C23-833D-14C26EC6F5D6}" destId="{8C610F16-CD68-45EA-958D-C41ADB582C75}" srcOrd="0" destOrd="0" presId="urn:microsoft.com/office/officeart/2005/8/layout/gear1"/>
    <dgm:cxn modelId="{593D725D-F069-4266-A551-92BD274B7E1D}" type="presOf" srcId="{9D3BA3D5-7059-4F0E-A4D8-29EF96AFEC64}" destId="{CDC97D70-91B6-44E9-BDEB-330EB09DB729}" srcOrd="0" destOrd="0" presId="urn:microsoft.com/office/officeart/2005/8/layout/gear1"/>
    <dgm:cxn modelId="{5AC8EA64-77CB-4492-9220-DF3CF3532066}" type="presParOf" srcId="{857314E2-7AE6-4278-9B07-374B1E9CBD89}" destId="{8C610F16-CD68-45EA-958D-C41ADB582C75}" srcOrd="0" destOrd="0" presId="urn:microsoft.com/office/officeart/2005/8/layout/gear1"/>
    <dgm:cxn modelId="{D91F18E1-A62E-4816-B740-B6CA4024A243}" type="presParOf" srcId="{857314E2-7AE6-4278-9B07-374B1E9CBD89}" destId="{B92672FE-6B82-4AE4-9576-F72EDDE7DF23}" srcOrd="1" destOrd="0" presId="urn:microsoft.com/office/officeart/2005/8/layout/gear1"/>
    <dgm:cxn modelId="{D0D45640-C067-404D-B9B0-7FC0B5078CE5}" type="presParOf" srcId="{857314E2-7AE6-4278-9B07-374B1E9CBD89}" destId="{AB147A37-B2DA-46E8-97E4-39D5C90A09C1}" srcOrd="2" destOrd="0" presId="urn:microsoft.com/office/officeart/2005/8/layout/gear1"/>
    <dgm:cxn modelId="{4479B8FC-568E-478B-8DFA-3CA8C0C5E1FF}" type="presParOf" srcId="{857314E2-7AE6-4278-9B07-374B1E9CBD89}" destId="{42CC3DB1-13E1-42E8-B1B2-30E686B97741}" srcOrd="3" destOrd="0" presId="urn:microsoft.com/office/officeart/2005/8/layout/gear1"/>
    <dgm:cxn modelId="{41B7BEB2-2532-48C7-8C60-832B00A09D08}" type="presParOf" srcId="{857314E2-7AE6-4278-9B07-374B1E9CBD89}" destId="{B38C41D4-2CB0-48C0-A786-F383FC8CC8B6}" srcOrd="4" destOrd="0" presId="urn:microsoft.com/office/officeart/2005/8/layout/gear1"/>
    <dgm:cxn modelId="{3D712DF9-E7C5-47E8-89E7-7E04555F82B7}" type="presParOf" srcId="{857314E2-7AE6-4278-9B07-374B1E9CBD89}" destId="{925486CD-5539-4B68-B7C1-C0B4699A76AD}" srcOrd="5" destOrd="0" presId="urn:microsoft.com/office/officeart/2005/8/layout/gear1"/>
    <dgm:cxn modelId="{61EA78F3-A938-4ED8-A27C-085176C31F95}" type="presParOf" srcId="{857314E2-7AE6-4278-9B07-374B1E9CBD89}" destId="{CDC97D70-91B6-44E9-BDEB-330EB09DB729}" srcOrd="6" destOrd="0" presId="urn:microsoft.com/office/officeart/2005/8/layout/gear1"/>
    <dgm:cxn modelId="{7F0D2F33-C607-4095-A917-A39A3DA8D977}" type="presParOf" srcId="{857314E2-7AE6-4278-9B07-374B1E9CBD89}" destId="{67455DEC-5CD4-4425-A8D6-0BFAA1F6DC33}" srcOrd="7" destOrd="0" presId="urn:microsoft.com/office/officeart/2005/8/layout/gear1"/>
    <dgm:cxn modelId="{D5378832-1C04-4435-A499-8C539BAB6CE8}" type="presParOf" srcId="{857314E2-7AE6-4278-9B07-374B1E9CBD89}" destId="{C2FE2FCC-BAE4-4C55-9C64-29967EE455DE}" srcOrd="8" destOrd="0" presId="urn:microsoft.com/office/officeart/2005/8/layout/gear1"/>
    <dgm:cxn modelId="{3963BDFB-94FA-485B-8838-D49855CE4B81}" type="presParOf" srcId="{857314E2-7AE6-4278-9B07-374B1E9CBD89}" destId="{0ECC5ED1-4CCB-4720-AFE8-724100C4A61B}" srcOrd="9" destOrd="0" presId="urn:microsoft.com/office/officeart/2005/8/layout/gear1"/>
    <dgm:cxn modelId="{4596F9F2-D442-41E4-BF51-18D424ABEFF1}" type="presParOf" srcId="{857314E2-7AE6-4278-9B07-374B1E9CBD89}" destId="{ED5B9096-88C9-4558-B7C6-8100265D3A11}" srcOrd="10" destOrd="0" presId="urn:microsoft.com/office/officeart/2005/8/layout/gear1"/>
    <dgm:cxn modelId="{4E4F4921-953A-4C88-89D2-5B41D408DDE8}" type="presParOf" srcId="{857314E2-7AE6-4278-9B07-374B1E9CBD89}" destId="{060A5738-5D97-4CD1-A34E-BCD1EE5AF1FC}" srcOrd="11" destOrd="0" presId="urn:microsoft.com/office/officeart/2005/8/layout/gear1"/>
    <dgm:cxn modelId="{4CB85F99-B6CD-45FE-AA4A-20BA455642E7}" type="presParOf" srcId="{857314E2-7AE6-4278-9B07-374B1E9CBD89}" destId="{7A4D1BF1-3426-4B98-8E2C-12EF6C46522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10F16-CD68-45EA-958D-C41ADB582C75}">
      <dsp:nvSpPr>
        <dsp:cNvPr id="0" name=""/>
        <dsp:cNvSpPr/>
      </dsp:nvSpPr>
      <dsp:spPr>
        <a:xfrm>
          <a:off x="3362960" y="1680210"/>
          <a:ext cx="2053590" cy="2053590"/>
        </a:xfrm>
        <a:prstGeom prst="gear9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900" kern="1200" dirty="0" smtClean="0"/>
            <a:t>الاستماع</a:t>
          </a:r>
          <a:endParaRPr lang="en-US" sz="2900" kern="1200" dirty="0"/>
        </a:p>
      </dsp:txBody>
      <dsp:txXfrm>
        <a:off x="3775823" y="2161254"/>
        <a:ext cx="1227864" cy="1055587"/>
      </dsp:txXfrm>
    </dsp:sp>
    <dsp:sp modelId="{42CC3DB1-13E1-42E8-B1B2-30E686B97741}">
      <dsp:nvSpPr>
        <dsp:cNvPr id="0" name=""/>
        <dsp:cNvSpPr/>
      </dsp:nvSpPr>
      <dsp:spPr>
        <a:xfrm>
          <a:off x="2147070" y="1194816"/>
          <a:ext cx="1493520" cy="1493520"/>
        </a:xfrm>
        <a:prstGeom prst="gear6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900" kern="1200" dirty="0" smtClean="0">
              <a:solidFill>
                <a:schemeClr val="tx1"/>
              </a:solidFill>
            </a:rPr>
            <a:t>لحسن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2523068" y="1573087"/>
        <a:ext cx="741524" cy="736978"/>
      </dsp:txXfrm>
    </dsp:sp>
    <dsp:sp modelId="{CDC97D70-91B6-44E9-BDEB-330EB09DB729}">
      <dsp:nvSpPr>
        <dsp:cNvPr id="0" name=""/>
        <dsp:cNvSpPr/>
      </dsp:nvSpPr>
      <dsp:spPr>
        <a:xfrm rot="20700000">
          <a:off x="3004667" y="164439"/>
          <a:ext cx="1463344" cy="1463344"/>
        </a:xfrm>
        <a:prstGeom prst="gear6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900" kern="1200" dirty="0" smtClean="0">
              <a:solidFill>
                <a:schemeClr val="tx1"/>
              </a:solidFill>
            </a:rPr>
            <a:t>شكرا</a:t>
          </a:r>
          <a:endParaRPr lang="en-US" sz="2900" kern="1200" dirty="0">
            <a:solidFill>
              <a:schemeClr val="tx1"/>
            </a:solidFill>
          </a:endParaRPr>
        </a:p>
      </dsp:txBody>
      <dsp:txXfrm rot="-20700000">
        <a:off x="3325622" y="485394"/>
        <a:ext cx="821436" cy="821436"/>
      </dsp:txXfrm>
    </dsp:sp>
    <dsp:sp modelId="{ED5B9096-88C9-4558-B7C6-8100265D3A11}">
      <dsp:nvSpPr>
        <dsp:cNvPr id="0" name=""/>
        <dsp:cNvSpPr/>
      </dsp:nvSpPr>
      <dsp:spPr>
        <a:xfrm>
          <a:off x="3200064" y="1373153"/>
          <a:ext cx="2628595" cy="2628595"/>
        </a:xfrm>
        <a:prstGeom prst="circularArrow">
          <a:avLst>
            <a:gd name="adj1" fmla="val 4687"/>
            <a:gd name="adj2" fmla="val 299029"/>
            <a:gd name="adj3" fmla="val 2504221"/>
            <a:gd name="adj4" fmla="val 15887251"/>
            <a:gd name="adj5" fmla="val 5469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A5738-5D97-4CD1-A34E-BCD1EE5AF1FC}">
      <dsp:nvSpPr>
        <dsp:cNvPr id="0" name=""/>
        <dsp:cNvSpPr/>
      </dsp:nvSpPr>
      <dsp:spPr>
        <a:xfrm>
          <a:off x="1903644" y="866332"/>
          <a:ext cx="1909838" cy="19098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D1BF1-3426-4B98-8E2C-12EF6C465224}">
      <dsp:nvSpPr>
        <dsp:cNvPr id="0" name=""/>
        <dsp:cNvSpPr/>
      </dsp:nvSpPr>
      <dsp:spPr>
        <a:xfrm>
          <a:off x="2666180" y="-154111"/>
          <a:ext cx="2059190" cy="20591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891CE-63AE-48AC-9559-CF0AB59F0D98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19ACF-61F0-476D-8B62-8151F36AD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2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BACA3-3AB1-460C-9AB6-A1C93E4922E1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3B843-421A-4755-B7C4-0E24274E0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7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3B843-421A-4755-B7C4-0E24274E02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6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806450"/>
            <a:ext cx="5822950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dirty="0"/>
          </a:p>
        </p:txBody>
      </p:sp>
      <p:sp>
        <p:nvSpPr>
          <p:cNvPr id="17411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2DB60E-E25B-498C-B1BF-AB5D79727387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8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806450"/>
            <a:ext cx="5822950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7411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2DB60E-E25B-498C-B1BF-AB5D79727387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3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806450"/>
            <a:ext cx="5822950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7411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2DB60E-E25B-498C-B1BF-AB5D79727387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60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806450"/>
            <a:ext cx="5822950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7411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2DB60E-E25B-498C-B1BF-AB5D79727387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6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8B514-959C-45D8-A5BD-B9166C792D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4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806450"/>
            <a:ext cx="5822950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7411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2DB60E-E25B-498C-B1BF-AB5D79727387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8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806450"/>
            <a:ext cx="5822950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7411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2DB60E-E25B-498C-B1BF-AB5D79727387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3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806450"/>
            <a:ext cx="5822950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dirty="0"/>
          </a:p>
        </p:txBody>
      </p:sp>
      <p:sp>
        <p:nvSpPr>
          <p:cNvPr id="17411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2DB60E-E25B-498C-B1BF-AB5D79727387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2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806450"/>
            <a:ext cx="5822950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7411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2DB60E-E25B-498C-B1BF-AB5D79727387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2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806450"/>
            <a:ext cx="5822950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7411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2DB60E-E25B-498C-B1BF-AB5D79727387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2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806450"/>
            <a:ext cx="5822950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7411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2DB60E-E25B-498C-B1BF-AB5D79727387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9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806450"/>
            <a:ext cx="5822950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/>
          </a:p>
        </p:txBody>
      </p:sp>
      <p:sp>
        <p:nvSpPr>
          <p:cNvPr id="17411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2DB60E-E25B-498C-B1BF-AB5D79727387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95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806450"/>
            <a:ext cx="5822950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dirty="0"/>
          </a:p>
        </p:txBody>
      </p:sp>
      <p:sp>
        <p:nvSpPr>
          <p:cNvPr id="17411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2DB60E-E25B-498C-B1BF-AB5D79727387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0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C218-8DD1-4CC4-9C5F-7B02BA89BE47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268-B6DC-40A8-AEAA-DBD018B3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C218-8DD1-4CC4-9C5F-7B02BA89BE47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268-B6DC-40A8-AEAA-DBD018B3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5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C218-8DD1-4CC4-9C5F-7B02BA89BE47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268-B6DC-40A8-AEAA-DBD018B3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6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C218-8DD1-4CC4-9C5F-7B02BA89BE47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268-B6DC-40A8-AEAA-DBD018B3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4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C218-8DD1-4CC4-9C5F-7B02BA89BE47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268-B6DC-40A8-AEAA-DBD018B3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8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C218-8DD1-4CC4-9C5F-7B02BA89BE47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268-B6DC-40A8-AEAA-DBD018B3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6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C218-8DD1-4CC4-9C5F-7B02BA89BE47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268-B6DC-40A8-AEAA-DBD018B3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C218-8DD1-4CC4-9C5F-7B02BA89BE47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268-B6DC-40A8-AEAA-DBD018B3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8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C218-8DD1-4CC4-9C5F-7B02BA89BE47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268-B6DC-40A8-AEAA-DBD018B3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5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C218-8DD1-4CC4-9C5F-7B02BA89BE47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268-B6DC-40A8-AEAA-DBD018B3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3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C218-8DD1-4CC4-9C5F-7B02BA89BE47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A268-B6DC-40A8-AEAA-DBD018B3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4C218-8DD1-4CC4-9C5F-7B02BA89BE47}" type="datetimeFigureOut">
              <a:rPr lang="en-US" smtClean="0"/>
              <a:t>02-Aug-21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A268-B6DC-40A8-AEAA-DBD018B3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mehub.jo/Company/Login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RM.Export@jedco.gov.jo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dco.gov.jo/" TargetMode="External"/><Relationship Id="rId2" Type="http://schemas.openxmlformats.org/officeDocument/2006/relationships/hyperlink" Target="mailto:CRM.Export@jedco.gov.jo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jedco.gov.jo/" TargetMode="External"/><Relationship Id="rId4" Type="http://schemas.openxmlformats.org/officeDocument/2006/relationships/hyperlink" Target="http://smehub.jo/Company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DCO PowerPoint-out_Cover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452" cy="6961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35480"/>
            <a:ext cx="9906001" cy="2590800"/>
          </a:xfrm>
        </p:spPr>
        <p:txBody>
          <a:bodyPr>
            <a:normAutofit fontScale="90000"/>
          </a:bodyPr>
          <a:lstStyle/>
          <a:p>
            <a:pPr rtl="1"/>
            <a:r>
              <a:rPr lang="ar-JO" sz="44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دعم الشركات الخدميه من أجل </a:t>
            </a:r>
            <a:r>
              <a:rPr lang="ar-JO" sz="44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التصدير لأول مره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/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</a:br>
            <a:r>
              <a:rPr lang="ar-JO" sz="44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/>
            </a:r>
            <a:br>
              <a:rPr lang="ar-JO" sz="44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</a:br>
            <a:r>
              <a:rPr lang="ar-JO" sz="44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(أعمالي للتصدير )</a:t>
            </a:r>
            <a:r>
              <a:rPr lang="ar-JO" sz="5400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/>
            </a:r>
            <a:br>
              <a:rPr lang="ar-JO" sz="5400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</a:br>
            <a:r>
              <a:rPr lang="ar-JO" sz="4400" b="1" dirty="0"/>
              <a:t/>
            </a:r>
            <a:br>
              <a:rPr lang="ar-JO" sz="4400" b="1" dirty="0"/>
            </a:br>
            <a:r>
              <a:rPr lang="ar-JO" sz="36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م. الهام أبو نجم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2897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DCE88E-5C34-4802-9500-9F1E2E04AFF6}"/>
              </a:ext>
            </a:extLst>
          </p:cNvPr>
          <p:cNvSpPr/>
          <p:nvPr/>
        </p:nvSpPr>
        <p:spPr bwMode="auto">
          <a:xfrm>
            <a:off x="9" y="6629400"/>
            <a:ext cx="9904413" cy="228600"/>
          </a:xfrm>
          <a:prstGeom prst="rect">
            <a:avLst/>
          </a:prstGeom>
          <a:solidFill>
            <a:srgbClr val="E41738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04" tIns="45704" rIns="45704" bIns="45704" numCol="1" rtlCol="0" anchor="ctr" anchorCtr="0" compatLnSpc="1">
            <a:prstTxWarp prst="textNoShape">
              <a:avLst/>
            </a:prstTxWarp>
          </a:bodyPr>
          <a:lstStyle/>
          <a:p>
            <a:pPr algn="ctr" defTabSz="9140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E41738"/>
              </a:solidFill>
            </a:endParaRPr>
          </a:p>
        </p:txBody>
      </p:sp>
      <p:sp>
        <p:nvSpPr>
          <p:cNvPr id="11268" name="Slide Number Placeholder 11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89831" y="429491"/>
            <a:ext cx="65557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3000" b="1" u="sng" dirty="0" smtClean="0">
                <a:solidFill>
                  <a:srgbClr val="006491"/>
                </a:solidFill>
                <a:latin typeface="Blogger Sans"/>
              </a:rPr>
              <a:t>مراحل المشروع </a:t>
            </a:r>
            <a:endParaRPr lang="en-US" sz="3000" b="1" u="sng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73266" y="1103017"/>
            <a:ext cx="2172347" cy="35280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b="1" dirty="0" smtClean="0">
                <a:solidFill>
                  <a:schemeClr val="bg1"/>
                </a:solidFill>
                <a:latin typeface="Blogger Sans"/>
              </a:rPr>
              <a:t>المرحلة الأولى</a:t>
            </a:r>
            <a:endParaRPr lang="en-US" b="1" dirty="0" smtClean="0">
              <a:solidFill>
                <a:schemeClr val="bg1"/>
              </a:solidFill>
              <a:latin typeface="Blogger San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41889" y="2401620"/>
            <a:ext cx="2172347" cy="4258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b="1" dirty="0">
                <a:solidFill>
                  <a:schemeClr val="bg1"/>
                </a:solidFill>
                <a:latin typeface="Blogger Sans"/>
              </a:rPr>
              <a:t>المرحلة الثانيه </a:t>
            </a:r>
            <a:endParaRPr lang="en-US" b="1" dirty="0">
              <a:solidFill>
                <a:schemeClr val="bg1"/>
              </a:solidFill>
              <a:latin typeface="Blogger San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0036" y="1600200"/>
            <a:ext cx="8895578" cy="64970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JO" sz="2000" b="1" dirty="0" smtClean="0">
                <a:solidFill>
                  <a:schemeClr val="bg1"/>
                </a:solidFill>
                <a:latin typeface="Blogger Sans"/>
              </a:rPr>
              <a:t>:</a:t>
            </a:r>
            <a:r>
              <a:rPr lang="ar-JO" sz="2000" b="1" dirty="0" smtClean="0">
                <a:solidFill>
                  <a:schemeClr val="accent5"/>
                </a:solidFill>
              </a:rPr>
              <a:t>أستقبال طلبات الأستفاده من المنحه اعتبارا من 2021/8/1 ولغايه 2021-8-15 الساعه 3 عصرا </a:t>
            </a:r>
            <a:endParaRPr lang="ar-JO" sz="2000" b="1" dirty="0">
              <a:solidFill>
                <a:schemeClr val="accent5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0036" y="2947737"/>
            <a:ext cx="8895578" cy="589547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ar-JO" sz="2000" b="1" dirty="0" smtClean="0">
              <a:solidFill>
                <a:schemeClr val="bg1"/>
              </a:solidFill>
              <a:latin typeface="Blogger Sans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ar-JO" sz="2000" b="1" dirty="0">
              <a:solidFill>
                <a:schemeClr val="bg1"/>
              </a:solidFill>
              <a:latin typeface="Blogger Sans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JO" sz="2000" b="1" dirty="0" smtClean="0">
                <a:solidFill>
                  <a:schemeClr val="bg1"/>
                </a:solidFill>
                <a:latin typeface="Blogger Sans"/>
              </a:rPr>
              <a:t>: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التقييم الأداري والفني للمرحله الأولى «خلال شهر 8/2021»</a:t>
            </a:r>
            <a:endParaRPr lang="ar-JO" sz="2000" b="1" u="sng" dirty="0" smtClean="0">
              <a:solidFill>
                <a:srgbClr val="C00000"/>
              </a:solidFill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JO" sz="2000" b="1" dirty="0" smtClean="0">
                <a:solidFill>
                  <a:schemeClr val="bg1"/>
                </a:solidFill>
                <a:latin typeface="Blogger Sans"/>
              </a:rPr>
              <a:t> 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JO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73266" y="3657600"/>
            <a:ext cx="2172346" cy="3752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b="1" dirty="0">
                <a:solidFill>
                  <a:schemeClr val="bg1"/>
                </a:solidFill>
                <a:latin typeface="Blogger Sans"/>
              </a:rPr>
              <a:t>المرحلة </a:t>
            </a:r>
            <a:r>
              <a:rPr lang="ar-JO" b="1" dirty="0" smtClean="0">
                <a:solidFill>
                  <a:schemeClr val="bg1"/>
                </a:solidFill>
                <a:latin typeface="Blogger Sans"/>
              </a:rPr>
              <a:t>الثالثه</a:t>
            </a:r>
            <a:endParaRPr lang="en-US" b="1" dirty="0">
              <a:solidFill>
                <a:schemeClr val="bg1"/>
              </a:solidFill>
              <a:latin typeface="Blogger San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0036" y="4199022"/>
            <a:ext cx="8895578" cy="50532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/>
            <a:r>
              <a:rPr lang="ar-JO" sz="2000" b="1" dirty="0" smtClean="0">
                <a:solidFill>
                  <a:schemeClr val="accent5"/>
                </a:solidFill>
                <a:latin typeface="Blogger Sans"/>
              </a:rPr>
              <a:t>التقييم الفني لخطه التصدير وموازنه المشروع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« خلال شهر 9/2021»</a:t>
            </a:r>
            <a:endParaRPr lang="ar-JO" sz="2000" b="1" dirty="0">
              <a:solidFill>
                <a:schemeClr val="accent5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73266" y="4796590"/>
            <a:ext cx="2172346" cy="3752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b="1" dirty="0">
                <a:solidFill>
                  <a:schemeClr val="bg1"/>
                </a:solidFill>
                <a:latin typeface="Blogger Sans"/>
              </a:rPr>
              <a:t>المرحلة </a:t>
            </a:r>
            <a:r>
              <a:rPr lang="ar-JO" b="1" dirty="0" smtClean="0">
                <a:solidFill>
                  <a:schemeClr val="bg1"/>
                </a:solidFill>
                <a:latin typeface="Blogger Sans"/>
              </a:rPr>
              <a:t>الرابعه </a:t>
            </a:r>
            <a:endParaRPr lang="en-US" b="1" dirty="0">
              <a:solidFill>
                <a:schemeClr val="bg1"/>
              </a:solidFill>
              <a:latin typeface="Blogger San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9092" y="5338012"/>
            <a:ext cx="8895578" cy="505325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/>
            <a:r>
              <a:rPr lang="ar-JO" sz="2000" b="1" dirty="0" smtClean="0">
                <a:solidFill>
                  <a:schemeClr val="accent5"/>
                </a:solidFill>
                <a:latin typeface="Blogger Sans"/>
              </a:rPr>
              <a:t>أعلان النتائج وتوقيع العقود بتاريخ  «خلال شهر 10/2021» </a:t>
            </a:r>
            <a:endParaRPr lang="ar-JO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4930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6" grpId="0" animBg="1"/>
      <p:bldP spid="18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68AC14D-6E02-4349-9391-4898AFCDC47E}"/>
              </a:ext>
            </a:extLst>
          </p:cNvPr>
          <p:cNvSpPr/>
          <p:nvPr/>
        </p:nvSpPr>
        <p:spPr>
          <a:xfrm>
            <a:off x="0" y="1566408"/>
            <a:ext cx="9906000" cy="31248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2" name="Pentagon 1"/>
          <p:cNvSpPr/>
          <p:nvPr/>
        </p:nvSpPr>
        <p:spPr>
          <a:xfrm flipH="1">
            <a:off x="6851531" y="2011681"/>
            <a:ext cx="2901756" cy="1697434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3360000" sx="105000" sy="105000" algn="ctr">
              <a:srgbClr val="000000">
                <a:alpha val="4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22885" tIns="222885" rtlCol="0" anchor="t" anchorCtr="0">
            <a:noAutofit/>
          </a:bodyPr>
          <a:lstStyle/>
          <a:p>
            <a:pPr algn="ctr"/>
            <a:r>
              <a:rPr lang="ar-JO" sz="25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المرحلة الأولى</a:t>
            </a:r>
            <a:endParaRPr lang="en-US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ar-JO" sz="1600" b="1" dirty="0" smtClean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التقييم الاداري</a:t>
            </a:r>
            <a:r>
              <a:rPr lang="ar-JO" sz="1600" b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ar-JO" sz="1600" b="1" dirty="0" smtClean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و الطلب الأولي</a:t>
            </a:r>
            <a:endParaRPr lang="ar-JO" sz="1600" b="1" dirty="0">
              <a:solidFill>
                <a:schemeClr val="tx1"/>
              </a:solidFill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algn="ctr"/>
            <a:endParaRPr lang="ar-JO" sz="1500" b="1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algn="ctr"/>
            <a:r>
              <a:rPr lang="ar-JO" b="1" dirty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التحقق من شروط الأهلية والوثائق المطلوبة</a:t>
            </a:r>
            <a:endParaRPr lang="en-US" b="1" dirty="0">
              <a:solidFill>
                <a:schemeClr val="bg1"/>
              </a:solidFill>
              <a:latin typeface="Helvetica" panose="020B0604020202020204" pitchFamily="34" charset="0"/>
              <a:ea typeface="Helvetica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E6355D25-16C1-4E53-BB32-5F273BF9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528076-B8AE-4104-A76F-1027F7E4D8F0}"/>
              </a:ext>
            </a:extLst>
          </p:cNvPr>
          <p:cNvSpPr/>
          <p:nvPr/>
        </p:nvSpPr>
        <p:spPr>
          <a:xfrm>
            <a:off x="6851531" y="189421"/>
            <a:ext cx="29017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3000" b="1" u="sng" dirty="0">
                <a:solidFill>
                  <a:srgbClr val="006491"/>
                </a:solidFill>
                <a:latin typeface="Blogger Sans"/>
              </a:rPr>
              <a:t>مراحل تقييم البرنامج:</a:t>
            </a:r>
            <a:endParaRPr lang="en-US" sz="3000" b="1" u="sng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15" name="Pentagon 1">
            <a:extLst>
              <a:ext uri="{FF2B5EF4-FFF2-40B4-BE49-F238E27FC236}">
                <a16:creationId xmlns="" xmlns:a16="http://schemas.microsoft.com/office/drawing/2014/main" id="{F3D40BF5-2617-4E1D-8C9F-68DDB7838BB8}"/>
              </a:ext>
            </a:extLst>
          </p:cNvPr>
          <p:cNvSpPr/>
          <p:nvPr/>
        </p:nvSpPr>
        <p:spPr>
          <a:xfrm flipH="1">
            <a:off x="3268570" y="2011680"/>
            <a:ext cx="3368860" cy="169743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3360000" sx="105000" sy="105000" algn="ctr">
              <a:srgbClr val="000000">
                <a:alpha val="4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22885" tIns="222885" rtlCol="0" anchor="t" anchorCtr="0">
            <a:noAutofit/>
          </a:bodyPr>
          <a:lstStyle/>
          <a:p>
            <a:pPr algn="ctr"/>
            <a:r>
              <a:rPr lang="ar-JO" sz="25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المرحلة </a:t>
            </a:r>
            <a:r>
              <a:rPr lang="ar-JO" sz="2500" b="1" dirty="0" smtClean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الثانيه</a:t>
            </a:r>
            <a:endParaRPr lang="en-US" sz="2500" b="1" dirty="0">
              <a:solidFill>
                <a:srgbClr val="FFFFFF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ar-JO" sz="2000" b="1" dirty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التقييم الفني </a:t>
            </a:r>
            <a:r>
              <a:rPr lang="ar-JO" sz="2000" b="1" dirty="0" smtClean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لخطة التصدير والموازنه</a:t>
            </a:r>
            <a:endParaRPr lang="ar-JO" sz="2000" b="1" dirty="0">
              <a:solidFill>
                <a:schemeClr val="tx1"/>
              </a:solidFill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algn="ctr"/>
            <a:endParaRPr lang="ar-JO" sz="1500" b="1" dirty="0">
              <a:solidFill>
                <a:schemeClr val="tx1"/>
              </a:solidFill>
              <a:latin typeface="Helvetica" panose="020B0604020202020204" pitchFamily="34" charset="0"/>
              <a:ea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3CC4ADB-1E0E-4487-A468-9505A0308C37}"/>
              </a:ext>
            </a:extLst>
          </p:cNvPr>
          <p:cNvSpPr txBox="1"/>
          <p:nvPr/>
        </p:nvSpPr>
        <p:spPr>
          <a:xfrm>
            <a:off x="7059775" y="4892148"/>
            <a:ext cx="200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u="sng" dirty="0" smtClean="0">
                <a:solidFill>
                  <a:srgbClr val="006491"/>
                </a:solidFill>
                <a:latin typeface="Blogger Sans"/>
              </a:rPr>
              <a:t>August ,2021</a:t>
            </a:r>
            <a:endParaRPr lang="en-US" b="1" u="sng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4589FF-A070-4C94-B30B-8BE284FE9C43}"/>
              </a:ext>
            </a:extLst>
          </p:cNvPr>
          <p:cNvSpPr txBox="1"/>
          <p:nvPr/>
        </p:nvSpPr>
        <p:spPr>
          <a:xfrm>
            <a:off x="3505200" y="4789661"/>
            <a:ext cx="313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b="1" u="sng" dirty="0" smtClean="0">
                <a:solidFill>
                  <a:srgbClr val="006491"/>
                </a:solidFill>
                <a:latin typeface="Blogger Sans"/>
              </a:rPr>
              <a:t>September</a:t>
            </a:r>
            <a:r>
              <a:rPr lang="en-US" b="1" dirty="0" smtClean="0">
                <a:solidFill>
                  <a:srgbClr val="006491"/>
                </a:solidFill>
                <a:latin typeface="Blogger Sans"/>
              </a:rPr>
              <a:t> , 2021</a:t>
            </a:r>
            <a:endParaRPr lang="en-US" b="1" dirty="0">
              <a:solidFill>
                <a:srgbClr val="006491"/>
              </a:solidFill>
              <a:latin typeface="Blogger Sans"/>
            </a:endParaRPr>
          </a:p>
          <a:p>
            <a:pPr algn="ctr" rtl="1"/>
            <a:endParaRPr lang="en-US" b="1" dirty="0">
              <a:solidFill>
                <a:srgbClr val="006491"/>
              </a:solidFill>
              <a:latin typeface="Blogger San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530AAF2-4DDD-4265-852A-B8DACCA25738}"/>
              </a:ext>
            </a:extLst>
          </p:cNvPr>
          <p:cNvCxnSpPr/>
          <p:nvPr/>
        </p:nvCxnSpPr>
        <p:spPr>
          <a:xfrm>
            <a:off x="6865496" y="3057993"/>
            <a:ext cx="0" cy="2173574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7EBF116-1AEE-401C-A0CF-346FCB2FFE80}"/>
              </a:ext>
            </a:extLst>
          </p:cNvPr>
          <p:cNvCxnSpPr/>
          <p:nvPr/>
        </p:nvCxnSpPr>
        <p:spPr>
          <a:xfrm>
            <a:off x="3268570" y="3033422"/>
            <a:ext cx="0" cy="2173574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346DC00-9111-4EC2-9692-65CDD66D198C}"/>
              </a:ext>
            </a:extLst>
          </p:cNvPr>
          <p:cNvCxnSpPr/>
          <p:nvPr/>
        </p:nvCxnSpPr>
        <p:spPr>
          <a:xfrm>
            <a:off x="241296" y="3057993"/>
            <a:ext cx="0" cy="2173574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67E3F4A-5F16-4CD1-87AD-106AD062442B}"/>
              </a:ext>
            </a:extLst>
          </p:cNvPr>
          <p:cNvSpPr/>
          <p:nvPr/>
        </p:nvSpPr>
        <p:spPr bwMode="auto">
          <a:xfrm>
            <a:off x="9" y="6659380"/>
            <a:ext cx="9904413" cy="228600"/>
          </a:xfrm>
          <a:prstGeom prst="rect">
            <a:avLst/>
          </a:prstGeom>
          <a:solidFill>
            <a:srgbClr val="E41738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04" tIns="45704" rIns="45704" bIns="45704" numCol="1" rtlCol="0" anchor="ctr" anchorCtr="0" compatLnSpc="1">
            <a:prstTxWarp prst="textNoShape">
              <a:avLst/>
            </a:prstTxWarp>
          </a:bodyPr>
          <a:lstStyle/>
          <a:p>
            <a:pPr algn="ctr" defTabSz="9140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E4173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74589FF-A070-4C94-B30B-8BE284FE9C43}"/>
              </a:ext>
            </a:extLst>
          </p:cNvPr>
          <p:cNvSpPr txBox="1"/>
          <p:nvPr/>
        </p:nvSpPr>
        <p:spPr>
          <a:xfrm>
            <a:off x="230588" y="4877016"/>
            <a:ext cx="313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b="1" u="sng" dirty="0" smtClean="0">
                <a:solidFill>
                  <a:srgbClr val="006491"/>
                </a:solidFill>
                <a:latin typeface="Blogger Sans"/>
              </a:rPr>
              <a:t>October , 2021</a:t>
            </a:r>
            <a:endParaRPr lang="en-US" b="1" u="sng" dirty="0">
              <a:solidFill>
                <a:srgbClr val="006491"/>
              </a:solidFill>
              <a:latin typeface="Blogger Sans"/>
            </a:endParaRPr>
          </a:p>
          <a:p>
            <a:pPr algn="ctr" rtl="1"/>
            <a:endParaRPr lang="en-US" b="1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2409" y="3935543"/>
            <a:ext cx="1450878" cy="36933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JO" dirty="0" smtClean="0"/>
              <a:t>40علامه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29853" y="3848430"/>
            <a:ext cx="161647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JO" dirty="0" smtClean="0"/>
              <a:t>60علامه 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935" y="5261481"/>
            <a:ext cx="1661350" cy="1113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b="1" dirty="0" smtClean="0">
                <a:solidFill>
                  <a:schemeClr val="bg1"/>
                </a:solidFill>
              </a:rPr>
              <a:t>العلامه النهائيه «100»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Pentagon 1">
            <a:extLst>
              <a:ext uri="{FF2B5EF4-FFF2-40B4-BE49-F238E27FC236}">
                <a16:creationId xmlns="" xmlns:a16="http://schemas.microsoft.com/office/drawing/2014/main" id="{F3D40BF5-2617-4E1D-8C9F-68DDB7838BB8}"/>
              </a:ext>
            </a:extLst>
          </p:cNvPr>
          <p:cNvSpPr/>
          <p:nvPr/>
        </p:nvSpPr>
        <p:spPr>
          <a:xfrm flipH="1">
            <a:off x="10933" y="2049240"/>
            <a:ext cx="3037982" cy="169743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3360000" sx="105000" sy="105000" algn="ctr">
              <a:srgbClr val="000000">
                <a:alpha val="4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22885" tIns="222885" rtlCol="0" anchor="t" anchorCtr="0">
            <a:noAutofit/>
          </a:bodyPr>
          <a:lstStyle/>
          <a:p>
            <a:pPr algn="ctr"/>
            <a:r>
              <a:rPr lang="ar-JO" sz="25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المرحلة </a:t>
            </a:r>
            <a:r>
              <a:rPr lang="ar-JO" sz="2500" b="1" dirty="0" smtClean="0">
                <a:solidFill>
                  <a:srgbClr val="FFFFFF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الثالثه </a:t>
            </a:r>
            <a:endParaRPr lang="en-US" sz="2500" b="1" dirty="0">
              <a:solidFill>
                <a:srgbClr val="FFFFFF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ar-JO" sz="2000" b="1" dirty="0" smtClean="0">
                <a:solidFill>
                  <a:schemeClr val="tx1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أعلان النتائج وتوقيع العقود </a:t>
            </a:r>
            <a:endParaRPr lang="ar-JO" sz="2000" b="1" dirty="0">
              <a:solidFill>
                <a:schemeClr val="tx1"/>
              </a:solidFill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algn="ctr"/>
            <a:endParaRPr lang="ar-JO" sz="1500" b="1" dirty="0">
              <a:solidFill>
                <a:schemeClr val="tx1"/>
              </a:solidFill>
              <a:latin typeface="Helvetica" panose="020B0604020202020204" pitchFamily="34" charset="0"/>
              <a:ea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1943099"/>
            <a:ext cx="3210782" cy="23171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DCE88E-5C34-4802-9500-9F1E2E04AFF6}"/>
              </a:ext>
            </a:extLst>
          </p:cNvPr>
          <p:cNvSpPr/>
          <p:nvPr/>
        </p:nvSpPr>
        <p:spPr bwMode="auto">
          <a:xfrm>
            <a:off x="9" y="6629400"/>
            <a:ext cx="9904413" cy="228600"/>
          </a:xfrm>
          <a:prstGeom prst="rect">
            <a:avLst/>
          </a:prstGeom>
          <a:solidFill>
            <a:srgbClr val="E41738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04" tIns="45704" rIns="45704" bIns="45704" numCol="1" rtlCol="0" anchor="ctr" anchorCtr="0" compatLnSpc="1">
            <a:prstTxWarp prst="textNoShape">
              <a:avLst/>
            </a:prstTxWarp>
          </a:bodyPr>
          <a:lstStyle/>
          <a:p>
            <a:pPr algn="ctr" defTabSz="9140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E41738"/>
              </a:solidFill>
            </a:endParaRPr>
          </a:p>
        </p:txBody>
      </p:sp>
      <p:sp>
        <p:nvSpPr>
          <p:cNvPr id="11268" name="Slide Number Placeholder 11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33426" y="164092"/>
            <a:ext cx="20024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3000" b="1" u="sng" dirty="0">
                <a:solidFill>
                  <a:srgbClr val="006491"/>
                </a:solidFill>
                <a:latin typeface="Blogger Sans"/>
              </a:rPr>
              <a:t>شروط الأهلية:</a:t>
            </a:r>
            <a:endParaRPr lang="en-US" sz="3000" b="1" u="sng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6377" y="718090"/>
            <a:ext cx="7662057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>
                <a:tab pos="228600" algn="l"/>
              </a:tabLst>
            </a:pPr>
            <a:endParaRPr lang="ar-JO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889844"/>
            <a:ext cx="678781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sz="2000" dirty="0">
                <a:solidFill>
                  <a:schemeClr val="accent1"/>
                </a:solidFill>
                <a:latin typeface="DecoTypeNaskh"/>
                <a:ea typeface="Times New Roman"/>
                <a:cs typeface="Simplified Arabic"/>
              </a:rPr>
              <a:t>كيان قانوني ومسجل رسميا في المملكة الأردنية الهاشمية.  </a:t>
            </a:r>
            <a:endParaRPr lang="en-US" sz="2000" dirty="0">
              <a:solidFill>
                <a:schemeClr val="accent1"/>
              </a:solidFill>
              <a:latin typeface="DecoTypeNaskh"/>
              <a:ea typeface="Times New Roman"/>
            </a:endParaRPr>
          </a:p>
          <a:p>
            <a:pPr marL="342900" marR="0" lvl="0" indent="-342900" algn="just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sz="2000" dirty="0">
                <a:solidFill>
                  <a:schemeClr val="accent1"/>
                </a:solidFill>
                <a:latin typeface="DecoTypeNaskh"/>
                <a:ea typeface="Times New Roman"/>
                <a:cs typeface="Simplified Arabic"/>
              </a:rPr>
              <a:t>شركة تعمل في القطاعات الخدميه التاليه:(تكنولوجيا المعلومات والتطبيقات الهاتفية ،الاستشارات الاداريه والتدريب والخدمات المالية و القانونيه </a:t>
            </a:r>
            <a:r>
              <a:rPr lang="ar-JO" sz="2000" dirty="0" smtClean="0">
                <a:solidFill>
                  <a:schemeClr val="accent1"/>
                </a:solidFill>
                <a:latin typeface="DecoTypeNaskh"/>
                <a:ea typeface="Times New Roman"/>
                <a:cs typeface="Simplified Arabic"/>
              </a:rPr>
              <a:t>و دور الترجمه ، </a:t>
            </a:r>
            <a:r>
              <a:rPr lang="ar-JO" sz="2000" dirty="0">
                <a:solidFill>
                  <a:schemeClr val="accent1"/>
                </a:solidFill>
                <a:latin typeface="DecoTypeNaskh"/>
                <a:ea typeface="Times New Roman"/>
                <a:cs typeface="Simplified Arabic"/>
              </a:rPr>
              <a:t>التصميم الداخلي والديكور ، الهندسي والمعماري السياحة والضيافه ،الصحي بما فيها السسياحه العلاجيه) </a:t>
            </a:r>
            <a:endParaRPr lang="en-US" sz="2000" dirty="0">
              <a:solidFill>
                <a:schemeClr val="accent1"/>
              </a:solidFill>
              <a:latin typeface="DecoTypeNaskh"/>
              <a:ea typeface="Times New Roman"/>
            </a:endParaRPr>
          </a:p>
          <a:p>
            <a:pPr marL="342900" marR="0" lvl="0" indent="-342900" algn="just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sz="2000" dirty="0">
                <a:solidFill>
                  <a:schemeClr val="accent1"/>
                </a:solidFill>
                <a:latin typeface="DecoTypeNaskh"/>
                <a:ea typeface="Times New Roman"/>
                <a:cs typeface="Simplified Arabic"/>
              </a:rPr>
              <a:t>مملوكة من القطاع الخاص بنسبة 100% وأن تكون نسبة الملكية للجنسيات الاردنية 51% او اكثر.</a:t>
            </a:r>
            <a:endParaRPr lang="en-US" sz="2000" dirty="0">
              <a:solidFill>
                <a:schemeClr val="accent1"/>
              </a:solidFill>
              <a:latin typeface="DecoTypeNaskh"/>
              <a:ea typeface="Times New Roman"/>
            </a:endParaRPr>
          </a:p>
          <a:p>
            <a:pPr marL="342900" marR="0" lvl="0" indent="-342900" algn="just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sz="2000" dirty="0">
                <a:solidFill>
                  <a:schemeClr val="accent1"/>
                </a:solidFill>
                <a:latin typeface="DecoTypeNaskh"/>
                <a:ea typeface="Times New Roman"/>
                <a:cs typeface="Simplified Arabic"/>
              </a:rPr>
              <a:t>أن لا يزيد عدد الموظفين عن 50 موظف </a:t>
            </a:r>
            <a:endParaRPr lang="en-US" sz="2000" dirty="0">
              <a:solidFill>
                <a:schemeClr val="accent1"/>
              </a:solidFill>
              <a:latin typeface="DecoTypeNaskh"/>
              <a:ea typeface="Times New Roman"/>
            </a:endParaRPr>
          </a:p>
          <a:p>
            <a:pPr marL="342900" marR="0" lvl="0" indent="-342900" algn="just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sz="2000" dirty="0">
                <a:solidFill>
                  <a:schemeClr val="accent1"/>
                </a:solidFill>
                <a:latin typeface="DecoTypeNaskh"/>
                <a:ea typeface="Times New Roman"/>
                <a:cs typeface="Simplified Arabic"/>
              </a:rPr>
              <a:t>أن تكون لدى الشركة حساب بنكي وقدرة مالية لتغطية حصتها من البرنامج.</a:t>
            </a:r>
            <a:endParaRPr lang="en-US" sz="2000" dirty="0">
              <a:solidFill>
                <a:schemeClr val="accent1"/>
              </a:solidFill>
              <a:latin typeface="DecoTypeNaskh"/>
              <a:ea typeface="Times New Roman"/>
            </a:endParaRPr>
          </a:p>
          <a:p>
            <a:pPr marL="342900" marR="0" lvl="0" indent="-342900" algn="just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sz="2000" dirty="0">
                <a:solidFill>
                  <a:schemeClr val="accent1"/>
                </a:solidFill>
                <a:latin typeface="DecoTypeNaskh"/>
                <a:ea typeface="Times New Roman"/>
                <a:cs typeface="Simplified Arabic"/>
              </a:rPr>
              <a:t>أن لا تكون الشركة قد استفادت من برامج المؤسسة بالدعم المالي.</a:t>
            </a:r>
            <a:endParaRPr lang="en-US" sz="2000" dirty="0">
              <a:solidFill>
                <a:schemeClr val="accent1"/>
              </a:solidFill>
              <a:latin typeface="DecoTypeNaskh"/>
              <a:ea typeface="Times New Roman"/>
            </a:endParaRPr>
          </a:p>
          <a:p>
            <a:pPr marL="342900" marR="0" lvl="0" indent="-342900" algn="just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sz="2000" dirty="0">
                <a:solidFill>
                  <a:schemeClr val="accent1"/>
                </a:solidFill>
                <a:latin typeface="DecoTypeNaskh"/>
                <a:ea typeface="Times New Roman"/>
                <a:cs typeface="Simplified Arabic"/>
              </a:rPr>
              <a:t>أن تكون الشركة قد أتمت تسجيل بياناتها في موقع البوابة الوطنية للمنشآت الصغيرة والمتوسطة</a:t>
            </a:r>
            <a:r>
              <a:rPr lang="en-US" sz="2000" dirty="0">
                <a:solidFill>
                  <a:schemeClr val="accent1"/>
                </a:solidFill>
                <a:latin typeface="Simplified Arabic"/>
                <a:ea typeface="Times New Roman"/>
              </a:rPr>
              <a:t> www.smehub.jo</a:t>
            </a:r>
            <a:endParaRPr lang="en-US" sz="2000" dirty="0">
              <a:solidFill>
                <a:schemeClr val="accent1"/>
              </a:solidFill>
              <a:effectLst/>
              <a:latin typeface="DecoTypeNaskh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77538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1943099"/>
            <a:ext cx="3210782" cy="23171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DCE88E-5C34-4802-9500-9F1E2E04AFF6}"/>
              </a:ext>
            </a:extLst>
          </p:cNvPr>
          <p:cNvSpPr/>
          <p:nvPr/>
        </p:nvSpPr>
        <p:spPr bwMode="auto">
          <a:xfrm>
            <a:off x="9" y="6629400"/>
            <a:ext cx="9904413" cy="228600"/>
          </a:xfrm>
          <a:prstGeom prst="rect">
            <a:avLst/>
          </a:prstGeom>
          <a:solidFill>
            <a:srgbClr val="E41738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04" tIns="45704" rIns="45704" bIns="45704" numCol="1" rtlCol="0" anchor="ctr" anchorCtr="0" compatLnSpc="1">
            <a:prstTxWarp prst="textNoShape">
              <a:avLst/>
            </a:prstTxWarp>
          </a:bodyPr>
          <a:lstStyle/>
          <a:p>
            <a:pPr algn="ctr" defTabSz="9140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E41738"/>
              </a:solidFill>
            </a:endParaRPr>
          </a:p>
        </p:txBody>
      </p:sp>
      <p:sp>
        <p:nvSpPr>
          <p:cNvPr id="11268" name="Slide Number Placeholder 11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73572" y="152492"/>
            <a:ext cx="27469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3000" b="1" u="sng" dirty="0" smtClean="0">
                <a:solidFill>
                  <a:srgbClr val="006491"/>
                </a:solidFill>
                <a:latin typeface="Blogger Sans"/>
              </a:rPr>
              <a:t>شروط الأهلية/ </a:t>
            </a:r>
            <a:r>
              <a:rPr lang="ar-JO" sz="3000" b="1" u="sng" dirty="0" smtClean="0">
                <a:solidFill>
                  <a:srgbClr val="C00000"/>
                </a:solidFill>
                <a:latin typeface="Blogger Sans"/>
              </a:rPr>
              <a:t>تابع</a:t>
            </a:r>
            <a:r>
              <a:rPr lang="ar-JO" sz="3000" b="1" u="sng" dirty="0" smtClean="0">
                <a:solidFill>
                  <a:srgbClr val="006491"/>
                </a:solidFill>
                <a:latin typeface="Blogger Sans"/>
              </a:rPr>
              <a:t>:</a:t>
            </a:r>
            <a:endParaRPr lang="en-US" sz="3000" b="1" u="sng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9135" y="1090049"/>
            <a:ext cx="7393051" cy="281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JO" sz="2400" b="1" dirty="0" smtClean="0">
                <a:solidFill>
                  <a:srgbClr val="0070C0"/>
                </a:solidFill>
              </a:rPr>
              <a:t>أن</a:t>
            </a:r>
            <a:r>
              <a:rPr lang="ar-JO" sz="2200" b="1" dirty="0" smtClean="0">
                <a:solidFill>
                  <a:srgbClr val="0070C0"/>
                </a:solidFill>
              </a:rPr>
              <a:t> </a:t>
            </a:r>
            <a:r>
              <a:rPr lang="ar-JO" sz="2200" b="1" dirty="0">
                <a:solidFill>
                  <a:srgbClr val="0070C0"/>
                </a:solidFill>
              </a:rPr>
              <a:t>تكون لدى الشركة قدره ماليه لتغطية حصتها من الكلفه الكليه </a:t>
            </a:r>
            <a:r>
              <a:rPr lang="ar-JO" sz="2200" b="1" dirty="0" smtClean="0">
                <a:solidFill>
                  <a:srgbClr val="0070C0"/>
                </a:solidFill>
              </a:rPr>
              <a:t>للاستثمار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ar-JO" sz="2200" b="1" dirty="0">
              <a:solidFill>
                <a:srgbClr val="0070C0"/>
              </a:solidFill>
            </a:endParaRPr>
          </a:p>
          <a:p>
            <a:pPr lvl="0" algn="just" rtl="1"/>
            <a:endParaRPr lang="en-US" sz="2200" b="1" dirty="0">
              <a:solidFill>
                <a:srgbClr val="0070C0"/>
              </a:solidFill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JO" sz="2200" b="1" dirty="0">
                <a:solidFill>
                  <a:srgbClr val="0070C0"/>
                </a:solidFill>
              </a:rPr>
              <a:t>اثبات عدم التصدير </a:t>
            </a:r>
            <a:r>
              <a:rPr lang="ar-JO" sz="2200" b="1" dirty="0">
                <a:solidFill>
                  <a:srgbClr val="C00000"/>
                </a:solidFill>
              </a:rPr>
              <a:t>او</a:t>
            </a:r>
            <a:r>
              <a:rPr lang="ar-JO" sz="2200" b="1" dirty="0">
                <a:solidFill>
                  <a:srgbClr val="0070C0"/>
                </a:solidFill>
              </a:rPr>
              <a:t> ان ايرادات التصدير أقل من 30 ألف </a:t>
            </a:r>
            <a:r>
              <a:rPr lang="ar-JO" sz="2200" b="1" dirty="0" smtClean="0">
                <a:solidFill>
                  <a:srgbClr val="0070C0"/>
                </a:solidFill>
              </a:rPr>
              <a:t>في الأعوام 2018- </a:t>
            </a:r>
            <a:r>
              <a:rPr lang="ar-JO" sz="2200" b="1" dirty="0">
                <a:solidFill>
                  <a:srgbClr val="0070C0"/>
                </a:solidFill>
              </a:rPr>
              <a:t>2019-2020  </a:t>
            </a:r>
            <a:endParaRPr lang="ar-JO" sz="2200" b="1" dirty="0" smtClean="0">
              <a:solidFill>
                <a:srgbClr val="0070C0"/>
              </a:solidFill>
            </a:endParaRPr>
          </a:p>
          <a:p>
            <a:pPr lvl="0" algn="r" rtl="1"/>
            <a:endParaRPr lang="en-US" sz="2200" b="1" dirty="0">
              <a:solidFill>
                <a:srgbClr val="0070C0"/>
              </a:solidFill>
            </a:endParaRPr>
          </a:p>
          <a:p>
            <a:pPr lvl="0" algn="r" rtl="1"/>
            <a:endParaRPr lang="en-US" sz="2200" b="1" dirty="0">
              <a:solidFill>
                <a:srgbClr val="0070C0"/>
              </a:solidFill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>
                <a:tab pos="228600" algn="l"/>
              </a:tabLst>
            </a:pPr>
            <a:endParaRPr lang="ar-JO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05739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9" y="2448358"/>
            <a:ext cx="3488315" cy="25812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DCE88E-5C34-4802-9500-9F1E2E04AFF6}"/>
              </a:ext>
            </a:extLst>
          </p:cNvPr>
          <p:cNvSpPr/>
          <p:nvPr/>
        </p:nvSpPr>
        <p:spPr bwMode="auto">
          <a:xfrm>
            <a:off x="9" y="6629400"/>
            <a:ext cx="9904413" cy="228600"/>
          </a:xfrm>
          <a:prstGeom prst="rect">
            <a:avLst/>
          </a:prstGeom>
          <a:solidFill>
            <a:srgbClr val="E41738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04" tIns="45704" rIns="45704" bIns="45704" numCol="1" rtlCol="0" anchor="ctr" anchorCtr="0" compatLnSpc="1">
            <a:prstTxWarp prst="textNoShape">
              <a:avLst/>
            </a:prstTxWarp>
          </a:bodyPr>
          <a:lstStyle/>
          <a:p>
            <a:pPr algn="ctr" defTabSz="9140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E41738"/>
              </a:solidFill>
            </a:endParaRPr>
          </a:p>
        </p:txBody>
      </p:sp>
      <p:sp>
        <p:nvSpPr>
          <p:cNvPr id="11268" name="Slide Number Placeholder 11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39326" y="164092"/>
            <a:ext cx="26965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3000" b="1" u="sng" dirty="0">
                <a:solidFill>
                  <a:srgbClr val="006491"/>
                </a:solidFill>
                <a:latin typeface="Blogger Sans"/>
              </a:rPr>
              <a:t>شروط الأهلية/ </a:t>
            </a:r>
            <a:r>
              <a:rPr lang="ar-JO" sz="3000" b="1" u="sng" dirty="0">
                <a:solidFill>
                  <a:srgbClr val="C00000"/>
                </a:solidFill>
                <a:latin typeface="Blogger Sans"/>
              </a:rPr>
              <a:t>تابع</a:t>
            </a:r>
            <a:r>
              <a:rPr lang="ar-JO" sz="3000" b="1" u="sng" dirty="0">
                <a:solidFill>
                  <a:srgbClr val="006491"/>
                </a:solidFill>
                <a:latin typeface="Blogger Sans"/>
              </a:rPr>
              <a:t>:</a:t>
            </a:r>
            <a:endParaRPr lang="en-US" sz="3000" b="1" u="sng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1954571"/>
            <a:ext cx="597829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أن تتجازو سقف المنحة المطلوبة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15,000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دينار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للشركة في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نموذج الطلب والملحق الخاص بموازنة المشروع.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أن تتجاوز نسبة التمويل المطلوبة من المؤسسة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80%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من اجمالي كلفة المشروع في نموذج الطلب والملحق الخاص بموازنة المشروع.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indent="-342900" algn="just" rtl="1">
              <a:lnSpc>
                <a:spcPct val="115000"/>
              </a:lnSpc>
              <a:spcAft>
                <a:spcPts val="18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ألا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تكون فترة تنفيذ المشروع بين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3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–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6)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شهر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.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indent="-342900" algn="just" rtl="1">
              <a:lnSpc>
                <a:spcPct val="115000"/>
              </a:lnSpc>
              <a:spcAft>
                <a:spcPts val="18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أن يتم استلام الطلبات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بعد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الموعد النهائي المحدد للاستلام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.</a:t>
            </a:r>
          </a:p>
          <a:p>
            <a:pPr marL="342900" indent="-342900" algn="just" rtl="1">
              <a:lnSpc>
                <a:spcPct val="115000"/>
              </a:lnSpc>
              <a:spcAft>
                <a:spcPts val="1800"/>
              </a:spcAft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عدم الالتزام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باستخدام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النماذج المعتمده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لتقديم طلب الاستفادة من المنحة، وأن تكون الكتابة مطبوعة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باللغه الانجليزيه.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1300766"/>
            <a:ext cx="5795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2000" b="1" u="sng" dirty="0" smtClean="0">
                <a:solidFill>
                  <a:srgbClr val="00B050"/>
                </a:solidFill>
                <a:latin typeface="Blogger Sans"/>
              </a:rPr>
              <a:t>ب) يتم </a:t>
            </a:r>
            <a:r>
              <a:rPr lang="ar-JO" sz="2000" b="1" u="sng" dirty="0">
                <a:solidFill>
                  <a:srgbClr val="00B050"/>
                </a:solidFill>
                <a:latin typeface="Blogger Sans"/>
              </a:rPr>
              <a:t>استثناء الطلبات </a:t>
            </a:r>
            <a:r>
              <a:rPr lang="ar-JO" sz="2000" b="1" u="sng" dirty="0" smtClean="0">
                <a:solidFill>
                  <a:srgbClr val="00B050"/>
                </a:solidFill>
                <a:latin typeface="Blogger Sans"/>
              </a:rPr>
              <a:t>التاليه:</a:t>
            </a:r>
            <a:endParaRPr lang="en-US" sz="2000" b="1" u="sng" dirty="0">
              <a:solidFill>
                <a:srgbClr val="00B050"/>
              </a:solidFill>
              <a:latin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85195502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96" y="1116999"/>
            <a:ext cx="2389495" cy="165031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DCE88E-5C34-4802-9500-9F1E2E04AFF6}"/>
              </a:ext>
            </a:extLst>
          </p:cNvPr>
          <p:cNvSpPr/>
          <p:nvPr/>
        </p:nvSpPr>
        <p:spPr bwMode="auto">
          <a:xfrm>
            <a:off x="9" y="6629400"/>
            <a:ext cx="9904413" cy="228600"/>
          </a:xfrm>
          <a:prstGeom prst="rect">
            <a:avLst/>
          </a:prstGeom>
          <a:solidFill>
            <a:srgbClr val="E41738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04" tIns="45704" rIns="45704" bIns="45704" numCol="1" rtlCol="0" anchor="ctr" anchorCtr="0" compatLnSpc="1">
            <a:prstTxWarp prst="textNoShape">
              <a:avLst/>
            </a:prstTxWarp>
          </a:bodyPr>
          <a:lstStyle/>
          <a:p>
            <a:pPr algn="ctr" defTabSz="9140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E41738"/>
              </a:solidFill>
            </a:endParaRPr>
          </a:p>
        </p:txBody>
      </p:sp>
      <p:sp>
        <p:nvSpPr>
          <p:cNvPr id="11268" name="Slide Number Placeholder 11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 useBgFill="1">
        <p:nvSpPr>
          <p:cNvPr id="2" name="Rectangle 1"/>
          <p:cNvSpPr/>
          <p:nvPr/>
        </p:nvSpPr>
        <p:spPr>
          <a:xfrm>
            <a:off x="3185160" y="736121"/>
            <a:ext cx="6719262" cy="3477875"/>
          </a:xfrm>
          <a:prstGeom prst="rect">
            <a:avLst/>
          </a:prstGeom>
          <a:ln w="19050" cmpd="dbl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التسجيل الالكتروني  للمعلومات الاوليه للشركه الراغبه بالتقدم على </a:t>
            </a:r>
            <a:r>
              <a:rPr lang="ar-JO" sz="2000" dirty="0">
                <a:solidFill>
                  <a:srgbClr val="0070C0"/>
                </a:solidFill>
              </a:rPr>
              <a:t>على البوابه الوطنيه للمنشآت الاقتصاديه على الرابط  </a:t>
            </a:r>
            <a:r>
              <a:rPr lang="en-US" sz="2000" u="sng" dirty="0">
                <a:solidFill>
                  <a:srgbClr val="0070C0"/>
                </a:solidFill>
                <a:hlinkClick r:id="rId5"/>
              </a:rPr>
              <a:t>http://smehub.jo/Company/Login</a:t>
            </a:r>
            <a:r>
              <a:rPr lang="ar-JO" sz="2000" u="sng" dirty="0">
                <a:solidFill>
                  <a:srgbClr val="0070C0"/>
                </a:solidFill>
              </a:rPr>
              <a:t> </a:t>
            </a:r>
            <a:r>
              <a:rPr lang="ar-JO" sz="2000" u="sng" dirty="0" smtClean="0">
                <a:solidFill>
                  <a:srgbClr val="0070C0"/>
                </a:solidFill>
              </a:rPr>
              <a:t> </a:t>
            </a:r>
            <a:endParaRPr lang="ar-JO" sz="2000" u="sng" dirty="0">
              <a:solidFill>
                <a:srgbClr val="0070C0"/>
              </a:solidFill>
            </a:endParaRP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طلب المرحله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الاولى " الوضع الحالي للشركه وفكرة وملخص المشروع" (أصل + نسختين ورقيتين + نسخة الكترونية) في مغلف مختوم مع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مرفقات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اثبات معايير الأهليه التاليه: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نسخة من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تسجيل الشركه في المملكه الأردنية الهاشميه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، 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على أن يذكروا بوضوح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الاشخاص المخولين قانونيا بالتوقيع وملكية الشركات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742950" lvl="1" indent="-285750" algn="r" rtl="1">
              <a:buFont typeface="Arial" panose="020B0604020202020204" pitchFamily="34" charset="0"/>
              <a:buChar char="•"/>
            </a:pP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كشف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حساب بنكي مصدق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اثبات أو أقرار بعدم التصدير اوان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ايرادات التصدير أقل من 30 ألف دينار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في الأعوام 2018-2019-2020"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739" y="3359168"/>
            <a:ext cx="3039421" cy="461665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algn="r" rtl="1"/>
            <a:endParaRPr lang="en-US" sz="2400" b="1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9662" y="2768419"/>
            <a:ext cx="2712719" cy="22997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/>
            <a:r>
              <a:rPr lang="ar-JO" sz="2000" b="1" u="sng" dirty="0"/>
              <a:t>طلب التقدم للاستفادة من المنحة والذي يحتوي خطة التصدير</a:t>
            </a:r>
            <a:r>
              <a:rPr lang="ar-JO" sz="2000" b="1" dirty="0"/>
              <a:t> + </a:t>
            </a:r>
            <a:r>
              <a:rPr lang="ar-JO" sz="2000" b="1" u="sng" dirty="0"/>
              <a:t>ملحق موازنة المشروع</a:t>
            </a:r>
            <a:r>
              <a:rPr lang="ar-JO" sz="2000" b="1" dirty="0"/>
              <a:t>/ (أصل + نسختين ورقيتين + نسخة الكترونية) في مغلف مختوم.</a:t>
            </a:r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185160" y="172097"/>
            <a:ext cx="6568128" cy="5104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2400" b="1" dirty="0">
                <a:solidFill>
                  <a:schemeClr val="bg1"/>
                </a:solidFill>
                <a:latin typeface="Blogger Sans"/>
              </a:rPr>
              <a:t>الوثائق المطلوبة للمرحله الاولى « الطلب الاولي»</a:t>
            </a:r>
            <a:endParaRPr lang="en-US" sz="2400" b="1" dirty="0">
              <a:solidFill>
                <a:schemeClr val="bg1"/>
              </a:solidFill>
              <a:latin typeface="Blogger San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9456" y="865925"/>
            <a:ext cx="2876069" cy="109356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2000" b="1" dirty="0" smtClean="0">
                <a:solidFill>
                  <a:schemeClr val="bg1"/>
                </a:solidFill>
                <a:latin typeface="Blogger Sans"/>
              </a:rPr>
              <a:t>بعد </a:t>
            </a:r>
            <a:r>
              <a:rPr lang="ar-JO" sz="2000" b="1" dirty="0" smtClean="0">
                <a:solidFill>
                  <a:schemeClr val="bg1"/>
                </a:solidFill>
                <a:latin typeface="Blogger Sans"/>
              </a:rPr>
              <a:t>اجتياز </a:t>
            </a:r>
            <a:r>
              <a:rPr lang="ar-JO" sz="2000" b="1" dirty="0" smtClean="0">
                <a:solidFill>
                  <a:schemeClr val="bg1"/>
                </a:solidFill>
                <a:latin typeface="Blogger Sans"/>
              </a:rPr>
              <a:t>المرحله </a:t>
            </a:r>
            <a:r>
              <a:rPr lang="ar-JO" sz="2000" b="1" dirty="0" smtClean="0">
                <a:solidFill>
                  <a:schemeClr val="bg1"/>
                </a:solidFill>
                <a:latin typeface="Blogger Sans"/>
              </a:rPr>
              <a:t>الاولى </a:t>
            </a:r>
            <a:r>
              <a:rPr lang="ar-JO" sz="2000" b="1" dirty="0" smtClean="0">
                <a:solidFill>
                  <a:schemeClr val="bg1"/>
                </a:solidFill>
                <a:latin typeface="Blogger Sans"/>
              </a:rPr>
              <a:t>(التقدم للمرحله الثانيه)</a:t>
            </a:r>
            <a:endParaRPr lang="en-US" sz="2000" b="1" dirty="0">
              <a:solidFill>
                <a:schemeClr val="bg1"/>
              </a:solidFill>
              <a:latin typeface="Blogger Sans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389289" y="2101130"/>
            <a:ext cx="348202" cy="666183"/>
          </a:xfrm>
          <a:prstGeom prst="downArrowCallout">
            <a:avLst>
              <a:gd name="adj1" fmla="val 17388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61556"/>
              </p:ext>
            </p:extLst>
          </p:nvPr>
        </p:nvGraphicFramePr>
        <p:xfrm>
          <a:off x="3124844" y="4469701"/>
          <a:ext cx="6779578" cy="215969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47290"/>
                <a:gridCol w="5732288"/>
              </a:tblGrid>
              <a:tr h="194397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الوثائق المطلوبه عند التوقيع 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في حال حصول الشركه على المنحه  وقبل توقيع العقد مع المؤسسه سيتم طلب ما يلي :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342900" algn="just" defTabSz="914400" rtl="1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implified Arabic"/>
                        <a:buChar char="-"/>
                      </a:pPr>
                      <a:r>
                        <a:rPr lang="ar-JO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رخصة مهن سارية المفعول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342900" algn="just" defTabSz="914400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implified Arabic"/>
                        <a:buChar char="-"/>
                      </a:pPr>
                      <a:r>
                        <a:rPr lang="ar-SA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نسخة من سجل موظفيهم من مؤسسة الضمان الاجتماع</a:t>
                      </a:r>
                      <a:r>
                        <a:rPr lang="ar-EG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ي 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1965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DCE88E-5C34-4802-9500-9F1E2E04AFF6}"/>
              </a:ext>
            </a:extLst>
          </p:cNvPr>
          <p:cNvSpPr/>
          <p:nvPr/>
        </p:nvSpPr>
        <p:spPr bwMode="auto">
          <a:xfrm>
            <a:off x="9" y="6629400"/>
            <a:ext cx="9904413" cy="228600"/>
          </a:xfrm>
          <a:prstGeom prst="rect">
            <a:avLst/>
          </a:prstGeom>
          <a:solidFill>
            <a:srgbClr val="E41738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04" tIns="45704" rIns="45704" bIns="45704" numCol="1" rtlCol="0" anchor="ctr" anchorCtr="0" compatLnSpc="1">
            <a:prstTxWarp prst="textNoShape">
              <a:avLst/>
            </a:prstTxWarp>
          </a:bodyPr>
          <a:lstStyle/>
          <a:p>
            <a:pPr algn="ctr" defTabSz="9140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E41738"/>
              </a:solidFill>
            </a:endParaRPr>
          </a:p>
        </p:txBody>
      </p:sp>
      <p:sp>
        <p:nvSpPr>
          <p:cNvPr id="11268" name="Slide Number Placeholder 11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00478" y="164092"/>
            <a:ext cx="29354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3000" b="1" u="sng" dirty="0">
                <a:solidFill>
                  <a:srgbClr val="006491"/>
                </a:solidFill>
                <a:latin typeface="Blogger Sans"/>
              </a:rPr>
              <a:t>التكاليف غير المؤهلة:</a:t>
            </a:r>
            <a:endParaRPr lang="en-US" sz="3000" b="1" u="sng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7365" y="1035856"/>
            <a:ext cx="4953000" cy="20697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4"/>
              </a:buBlip>
              <a:tabLst>
                <a:tab pos="228600" algn="l"/>
              </a:tabLst>
            </a:pPr>
            <a:r>
              <a:rPr lang="ar-JO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أية تكاليف متكبدة قبل توقيع عقد المنحة. 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4"/>
              </a:buBlip>
              <a:tabLst>
                <a:tab pos="228600" algn="l"/>
              </a:tabLst>
            </a:pPr>
            <a:r>
              <a:rPr lang="ar-JO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 أية تكاليف متكبدة بعد انتهاء فترة التعاقد.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4"/>
              </a:buBlip>
              <a:tabLst>
                <a:tab pos="228600" algn="l"/>
              </a:tabLst>
            </a:pPr>
            <a:r>
              <a:rPr lang="ar-JO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خسائر تصريف العملات. 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4"/>
              </a:buBlip>
              <a:tabLst>
                <a:tab pos="228600" algn="l"/>
              </a:tabLst>
            </a:pPr>
            <a:r>
              <a:rPr lang="ar-JO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الضرائب والرسوم الحكوميه الخاصه بالجمارك والطوابع فقط.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9364" y="1035856"/>
            <a:ext cx="4505143" cy="5771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4"/>
              </a:buBlip>
              <a:tabLst>
                <a:tab pos="228600" algn="l"/>
              </a:tabLst>
            </a:pPr>
            <a:r>
              <a:rPr lang="ar-JO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كلف المشاركة بالمعارض.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4"/>
              </a:buBlip>
              <a:tabLst>
                <a:tab pos="228600" algn="l"/>
              </a:tabLst>
            </a:pPr>
            <a:r>
              <a:rPr lang="ar-JO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الرواتب.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4"/>
              </a:buBlip>
              <a:tabLst>
                <a:tab pos="228600" algn="l"/>
              </a:tabLst>
            </a:pPr>
            <a:r>
              <a:rPr lang="ar-JO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كلف المواد الأولية باستثناء المواد المستخدمة في تصنيع المنتجات الأولية.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4"/>
              </a:buBlip>
              <a:tabLst>
                <a:tab pos="228600" algn="l"/>
              </a:tabLst>
            </a:pPr>
            <a:r>
              <a:rPr lang="ar-JO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المفروشات والسيارات ورسوم الاستشارات الخاصة بإدارة منحة البرنامج.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4"/>
              </a:buBlip>
              <a:tabLst>
                <a:tab pos="228600" algn="l"/>
              </a:tabLst>
            </a:pPr>
            <a:r>
              <a:rPr lang="ar-JO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مشتريات الأراضي والمباني والمركبات.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285750" indent="-285750" algn="r" rtl="1">
              <a:buBlip>
                <a:blip r:embed="rId4"/>
              </a:buBlip>
            </a:pPr>
            <a:r>
              <a:rPr lang="ar-JO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مصاريف المواد الدعائية كالاقلام، والمجات، والأجندات وغيرها.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4"/>
              </a:buBlip>
              <a:tabLst>
                <a:tab pos="228600" algn="l"/>
              </a:tabLst>
            </a:pPr>
            <a:r>
              <a:rPr lang="ar-JO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مخصصات خسائر أو التزامات مستقبلية محتملة.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4"/>
              </a:buBlip>
              <a:tabLst>
                <a:tab pos="228600" algn="l"/>
              </a:tabLst>
            </a:pPr>
            <a:r>
              <a:rPr lang="ar-JO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 فوائد مستحقة.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4"/>
              </a:buBlip>
              <a:tabLst>
                <a:tab pos="228600" algn="l"/>
              </a:tabLst>
            </a:pPr>
            <a:r>
              <a:rPr lang="ar-JO" b="1" u="sng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 تكاليف أعلن عنها المستفيد وتمت تغطيتها بمشروع أو برنامج عمل آخر.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285750" indent="-285750" algn="r" rtl="1">
              <a:buBlip>
                <a:blip r:embed="rId4"/>
              </a:buBlip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Blip>
                <a:blip r:embed="rId4"/>
              </a:buBlip>
              <a:tabLst>
                <a:tab pos="228600" algn="l"/>
              </a:tabLst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3" y="3105653"/>
            <a:ext cx="3127663" cy="325069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68372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66925" y="38941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46" y="990600"/>
            <a:ext cx="3160059" cy="52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079376" y="172097"/>
            <a:ext cx="3940549" cy="6764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sz="2400" b="1" dirty="0" smtClean="0">
                <a:solidFill>
                  <a:schemeClr val="bg1"/>
                </a:solidFill>
                <a:latin typeface="Blogger Sans"/>
              </a:rPr>
              <a:t>« </a:t>
            </a:r>
            <a:r>
              <a:rPr lang="ar-JO" sz="2400" b="1" dirty="0">
                <a:solidFill>
                  <a:schemeClr val="bg1"/>
                </a:solidFill>
                <a:latin typeface="Blogger Sans"/>
              </a:rPr>
              <a:t>الطلب الاولي»</a:t>
            </a:r>
            <a:endParaRPr lang="en-US" sz="2400" b="1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50" y="1023938"/>
            <a:ext cx="33690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3" y="1195387"/>
            <a:ext cx="3079377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3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EDCE88E-5C34-4802-9500-9F1E2E04AFF6}"/>
              </a:ext>
            </a:extLst>
          </p:cNvPr>
          <p:cNvSpPr/>
          <p:nvPr/>
        </p:nvSpPr>
        <p:spPr bwMode="auto">
          <a:xfrm>
            <a:off x="9" y="6629400"/>
            <a:ext cx="9904413" cy="228600"/>
          </a:xfrm>
          <a:prstGeom prst="rect">
            <a:avLst/>
          </a:prstGeom>
          <a:solidFill>
            <a:srgbClr val="E41738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04" tIns="45704" rIns="45704" bIns="45704" numCol="1" rtlCol="0" anchor="ctr" anchorCtr="0" compatLnSpc="1">
            <a:prstTxWarp prst="textNoShape">
              <a:avLst/>
            </a:prstTxWarp>
          </a:bodyPr>
          <a:lstStyle/>
          <a:p>
            <a:pPr algn="ctr" defTabSz="9140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E41738"/>
              </a:solidFill>
            </a:endParaRPr>
          </a:p>
        </p:txBody>
      </p:sp>
      <p:sp>
        <p:nvSpPr>
          <p:cNvPr id="11268" name="Slide Number Placeholder 11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56167" y="189421"/>
            <a:ext cx="46971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3000" b="1" u="sng" dirty="0">
                <a:solidFill>
                  <a:srgbClr val="006491"/>
                </a:solidFill>
                <a:latin typeface="Blogger Sans"/>
              </a:rPr>
              <a:t>تفاصيل </a:t>
            </a:r>
            <a:r>
              <a:rPr lang="ar-JO" sz="3000" b="1" u="sng" dirty="0" smtClean="0">
                <a:solidFill>
                  <a:srgbClr val="006491"/>
                </a:solidFill>
                <a:latin typeface="Blogger Sans"/>
              </a:rPr>
              <a:t>الطلب الاولي «40علامه» :</a:t>
            </a:r>
            <a:endParaRPr lang="en-US" sz="3000" b="1" u="sng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390410" y="848591"/>
            <a:ext cx="3362878" cy="89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ar-SA" b="1" u="sng" dirty="0" smtClean="0">
                <a:solidFill>
                  <a:schemeClr val="bg1"/>
                </a:solidFill>
              </a:rPr>
              <a:t>أولا</a:t>
            </a: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ar-SA" b="1" dirty="0">
                <a:solidFill>
                  <a:schemeClr val="bg1"/>
                </a:solidFill>
              </a:rPr>
              <a:t>:   تحليل </a:t>
            </a:r>
            <a:r>
              <a:rPr lang="ar-SA" b="1" dirty="0" smtClean="0">
                <a:solidFill>
                  <a:schemeClr val="bg1"/>
                </a:solidFill>
              </a:rPr>
              <a:t>الوضع</a:t>
            </a:r>
            <a:r>
              <a:rPr lang="ar-JO" b="1" dirty="0">
                <a:solidFill>
                  <a:schemeClr val="bg1"/>
                </a:solidFill>
              </a:rPr>
              <a:t> </a:t>
            </a:r>
            <a:r>
              <a:rPr lang="ar-JO" b="1" dirty="0" smtClean="0">
                <a:solidFill>
                  <a:schemeClr val="bg1"/>
                </a:solidFill>
              </a:rPr>
              <a:t>المالي </a:t>
            </a:r>
            <a:r>
              <a:rPr lang="ar-SA" b="1" dirty="0" smtClean="0">
                <a:solidFill>
                  <a:schemeClr val="bg1"/>
                </a:solidFill>
              </a:rPr>
              <a:t>للشركة </a:t>
            </a:r>
            <a:r>
              <a:rPr lang="ar-SA" b="1" dirty="0">
                <a:solidFill>
                  <a:schemeClr val="bg1"/>
                </a:solidFill>
              </a:rPr>
              <a:t>: </a:t>
            </a:r>
            <a:endParaRPr lang="en-US" b="1" dirty="0">
              <a:solidFill>
                <a:schemeClr val="bg1"/>
              </a:solidFill>
            </a:endParaRPr>
          </a:p>
          <a:p>
            <a:pPr algn="r" rtl="1"/>
            <a:r>
              <a:rPr lang="ar-JO" b="1" dirty="0" smtClean="0"/>
              <a:t>    </a:t>
            </a:r>
            <a:r>
              <a:rPr lang="ar-JO" b="1" dirty="0" smtClean="0">
                <a:solidFill>
                  <a:srgbClr val="C00000"/>
                </a:solidFill>
              </a:rPr>
              <a:t>جدول </a:t>
            </a:r>
            <a:r>
              <a:rPr lang="ar-JO" b="1" dirty="0" smtClean="0"/>
              <a:t>(5 علامات</a:t>
            </a:r>
            <a:r>
              <a:rPr lang="ar-JO" b="1" dirty="0"/>
              <a:t>)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390411" y="5422006"/>
            <a:ext cx="3362876" cy="109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b="1" u="sng" dirty="0" smtClean="0"/>
              <a:t>رابعا</a:t>
            </a:r>
            <a:r>
              <a:rPr lang="ar-SA" b="1" dirty="0" smtClean="0"/>
              <a:t> </a:t>
            </a:r>
            <a:r>
              <a:rPr lang="ar-SA" b="1" dirty="0"/>
              <a:t>: </a:t>
            </a:r>
            <a:r>
              <a:rPr lang="ar-SA" b="1" u="sng" dirty="0"/>
              <a:t>هل تدرك المشكلات او المعيقات التي تحول بينك وبين التصدير</a:t>
            </a:r>
            <a:endParaRPr lang="en-US" b="1" dirty="0" smtClean="0"/>
          </a:p>
          <a:p>
            <a:pPr algn="r" rtl="1"/>
            <a:r>
              <a:rPr lang="ar-JO" b="1" dirty="0" smtClean="0">
                <a:solidFill>
                  <a:srgbClr val="C00000"/>
                </a:solidFill>
              </a:rPr>
              <a:t>صفحه واحدة </a:t>
            </a:r>
            <a:r>
              <a:rPr lang="ar-JO" b="1" dirty="0" smtClean="0"/>
              <a:t>(5 علامات 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390408" y="3047356"/>
            <a:ext cx="3362876" cy="2168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b="1" u="sng" dirty="0"/>
              <a:t>ثالثا</a:t>
            </a:r>
            <a:r>
              <a:rPr lang="ar-SA" b="1" dirty="0"/>
              <a:t>:  فكرة  </a:t>
            </a:r>
            <a:r>
              <a:rPr lang="ar-JO" b="1" dirty="0" smtClean="0"/>
              <a:t>المشروع</a:t>
            </a:r>
          </a:p>
          <a:p>
            <a:pPr algn="r" rtl="1"/>
            <a:r>
              <a:rPr lang="ar-JO" b="1" dirty="0" smtClean="0">
                <a:solidFill>
                  <a:srgbClr val="C00000"/>
                </a:solidFill>
              </a:rPr>
              <a:t>صفحة واحدة </a:t>
            </a:r>
            <a:r>
              <a:rPr lang="ar-JO" b="1" dirty="0" smtClean="0"/>
              <a:t>(15 علامات)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72036" y="3106133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buBlip>
                <a:blip r:embed="rId4"/>
              </a:buBlip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الخدمه أو الخدمات المراد تصديرها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lvl="0" indent="-342900" algn="just" rtl="1">
              <a:buBlip>
                <a:blip r:embed="rId4"/>
              </a:buBlip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مدى انسجام وترابط أهداف المشروع مع أهداف المؤسسه لهذا البرنامج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lvl="0" indent="-342900" algn="just" rtl="1">
              <a:buBlip>
                <a:blip r:embed="rId4"/>
              </a:buBlip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البلدان المنوي اختراقها/ أو زيادة الصادرات " في حال وجود صادرات حاليه "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lvl="0" indent="-342900" algn="just" rtl="1">
              <a:buBlip>
                <a:blip r:embed="rId4"/>
              </a:buBlip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اليات تمويل خطة التصدير المنوي تنفيذها  حال نجاحك بالمرحله الاولى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lvl="0" indent="-342900" algn="just" rtl="1">
              <a:buBlip>
                <a:blip r:embed="rId4"/>
              </a:buBlip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قيمة الصادرات المتوقعه  بعد تنفيذ خطة التصدير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lvl="0" indent="-342900" algn="just" rtl="1">
              <a:buBlip>
                <a:blip r:embed="rId4"/>
              </a:buBlip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هل تعتقد الحاجه الى وجود موظفين جدد عند تنفيذ خطة التصدير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90408" y="1822473"/>
            <a:ext cx="3362878" cy="1153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ar-JO" b="1" u="sng" dirty="0" smtClean="0">
                <a:solidFill>
                  <a:schemeClr val="bg1"/>
                </a:solidFill>
              </a:rPr>
              <a:t>ثانيا</a:t>
            </a:r>
            <a:r>
              <a:rPr lang="ar-SA" b="1" dirty="0" smtClean="0">
                <a:solidFill>
                  <a:schemeClr val="bg1"/>
                </a:solidFill>
              </a:rPr>
              <a:t>:   </a:t>
            </a:r>
            <a:r>
              <a:rPr lang="ar-SA" b="1" dirty="0">
                <a:solidFill>
                  <a:schemeClr val="bg1"/>
                </a:solidFill>
              </a:rPr>
              <a:t>تحليل الوضع الحالي للشركة : </a:t>
            </a:r>
            <a:endParaRPr lang="en-US" b="1" dirty="0">
              <a:solidFill>
                <a:schemeClr val="bg1"/>
              </a:solidFill>
            </a:endParaRPr>
          </a:p>
          <a:p>
            <a:pPr algn="r" rtl="1"/>
            <a:r>
              <a:rPr lang="ar-JO" b="1" dirty="0" smtClean="0">
                <a:solidFill>
                  <a:srgbClr val="C00000"/>
                </a:solidFill>
              </a:rPr>
              <a:t>   صفحتين</a:t>
            </a:r>
            <a:r>
              <a:rPr lang="ar-JO" b="1" dirty="0" smtClean="0"/>
              <a:t>   (15 </a:t>
            </a:r>
            <a:r>
              <a:rPr lang="ar-JO" b="1" dirty="0"/>
              <a:t>علامات)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766154" y="1849674"/>
            <a:ext cx="5624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Blip>
                <a:blip r:embed="rId4"/>
              </a:buBlip>
            </a:pPr>
            <a:r>
              <a:rPr lang="ar-JO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نبذه عن الشركة </a:t>
            </a:r>
            <a:r>
              <a:rPr lang="ar-JO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والخدمات المقدمه </a:t>
            </a:r>
            <a:r>
              <a:rPr lang="ar-JO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الحاليه والاداء التسويقي والبيعي الحالي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  <a:p>
            <a:pPr marL="342900" indent="-342900" algn="just" rtl="1">
              <a:buBlip>
                <a:blip r:embed="rId4"/>
              </a:buBlip>
            </a:pPr>
            <a:r>
              <a:rPr lang="ar-JO" b="1" dirty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الالاداره  </a:t>
            </a:r>
            <a:r>
              <a:rPr lang="ar-JO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والهيكل التنظيمي و الخبرات الادارية والفنيه والتسويقيه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783" y="848591"/>
            <a:ext cx="5624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Blip>
                <a:blip r:embed="rId4"/>
              </a:buBlip>
            </a:pPr>
            <a:r>
              <a:rPr lang="ar-JO" b="1" dirty="0" smtClean="0">
                <a:solidFill>
                  <a:schemeClr val="accent1">
                    <a:lumMod val="75000"/>
                  </a:schemeClr>
                </a:solidFill>
                <a:latin typeface="Blogger Sans"/>
              </a:rPr>
              <a:t>تعبئة جدول يوضح المركز المالي للشركه – يتضمن الجدول توضيح الايرادات والموجودات والمطلوبات  ورأس المال ...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14921503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DCO PowerPoint-out_Cover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" y="0"/>
            <a:ext cx="99044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287" y="1692350"/>
            <a:ext cx="2091116" cy="1736650"/>
          </a:xfrm>
        </p:spPr>
        <p:txBody>
          <a:bodyPr>
            <a:normAutofit/>
          </a:bodyPr>
          <a:lstStyle/>
          <a:p>
            <a:r>
              <a:rPr lang="ar-JO" sz="3600" b="1" dirty="0" smtClean="0">
                <a:solidFill>
                  <a:srgbClr val="00B050"/>
                </a:solidFill>
              </a:rPr>
              <a:t>موازنة المشروع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8403" y="260443"/>
            <a:ext cx="6682839" cy="5883804"/>
          </a:xfrm>
        </p:spPr>
        <p:txBody>
          <a:bodyPr>
            <a:normAutofit/>
          </a:bodyPr>
          <a:lstStyle/>
          <a:p>
            <a:endParaRPr lang="en-US" alt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JO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JO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مفهوم معنى موازنة المشروع</a:t>
            </a:r>
          </a:p>
          <a:p>
            <a:pPr algn="r" rtl="1">
              <a:lnSpc>
                <a:spcPts val="1920"/>
              </a:lnSpc>
              <a:spcBef>
                <a:spcPts val="0"/>
              </a:spcBef>
            </a:pPr>
            <a:endParaRPr lang="en-US" sz="2800" dirty="0"/>
          </a:p>
          <a:p>
            <a:pPr lvl="0" algn="r" defTabSz="914400">
              <a:spcBef>
                <a:spcPts val="0"/>
              </a:spcBef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</a:pPr>
            <a:endParaRPr lang="ar-JO" sz="2800" dirty="0" smtClean="0">
              <a:solidFill>
                <a:schemeClr val="tx1"/>
              </a:solidFill>
            </a:endParaRPr>
          </a:p>
          <a:p>
            <a:pPr algn="r" rtl="1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</a:pPr>
            <a:endParaRPr lang="en-US" dirty="0">
              <a:solidFill>
                <a:schemeClr val="tx1"/>
              </a:solidFill>
            </a:endParaRPr>
          </a:p>
          <a:p>
            <a:pPr algn="r" rtl="1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08404" y="1692350"/>
            <a:ext cx="66865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ar-JO" altLang="en-US" b="1" dirty="0">
                <a:solidFill>
                  <a:srgbClr val="0070C0"/>
                </a:solidFill>
              </a:rPr>
              <a:t>مثال</a:t>
            </a:r>
            <a:r>
              <a:rPr lang="ar-JO" altLang="en-US" b="1" dirty="0" smtClean="0">
                <a:solidFill>
                  <a:srgbClr val="0070C0"/>
                </a:solidFill>
              </a:rPr>
              <a:t>:</a:t>
            </a:r>
            <a:endParaRPr lang="en-US" altLang="en-US" b="1" dirty="0" smtClean="0">
              <a:solidFill>
                <a:srgbClr val="0070C0"/>
              </a:solidFill>
            </a:endParaRPr>
          </a:p>
          <a:p>
            <a:pPr algn="r" rtl="1" eaLnBrk="1" hangingPunct="1"/>
            <a:endParaRPr lang="ar-JO" altLang="en-US" b="1" dirty="0">
              <a:solidFill>
                <a:srgbClr val="0070C0"/>
              </a:solidFill>
            </a:endParaRPr>
          </a:p>
          <a:p>
            <a:pPr algn="r" rtl="1" eaLnBrk="1" hangingPunct="1"/>
            <a:r>
              <a:rPr lang="ar-JO" altLang="en-US" sz="2000" b="1" dirty="0">
                <a:solidFill>
                  <a:srgbClr val="0070C0"/>
                </a:solidFill>
              </a:rPr>
              <a:t>إجمالي كلفة ميزانية المشروع التقديرية والمؤهلة </a:t>
            </a:r>
            <a:r>
              <a:rPr lang="ar-JO" altLang="en-US" sz="2000" b="1" dirty="0" smtClean="0">
                <a:solidFill>
                  <a:srgbClr val="0070C0"/>
                </a:solidFill>
              </a:rPr>
              <a:t>بالدينار الأردني :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</a:t>
            </a:r>
            <a:r>
              <a:rPr lang="ar-JO" altLang="en-US" sz="2000" b="1" dirty="0" smtClean="0">
                <a:solidFill>
                  <a:srgbClr val="0070C0"/>
                </a:solidFill>
              </a:rPr>
              <a:t>18,750</a:t>
            </a:r>
            <a:endParaRPr lang="en-US" altLang="en-US" sz="2000" b="1" dirty="0" smtClean="0">
              <a:solidFill>
                <a:srgbClr val="0070C0"/>
              </a:solidFill>
            </a:endParaRPr>
          </a:p>
          <a:p>
            <a:pPr algn="r" rtl="1" eaLnBrk="1" hangingPunct="1"/>
            <a:r>
              <a:rPr lang="ar-JO" altLang="en-US" sz="2000" b="1" dirty="0" smtClean="0">
                <a:solidFill>
                  <a:srgbClr val="0070C0"/>
                </a:solidFill>
              </a:rPr>
              <a:t>قيمة </a:t>
            </a:r>
            <a:r>
              <a:rPr lang="ar-JO" altLang="en-US" sz="2000" b="1" dirty="0">
                <a:solidFill>
                  <a:srgbClr val="0070C0"/>
                </a:solidFill>
              </a:rPr>
              <a:t>المنحة المطلوبة للتمويل</a:t>
            </a:r>
            <a:r>
              <a:rPr lang="en-US" altLang="en-US" sz="2000" b="1" dirty="0">
                <a:solidFill>
                  <a:srgbClr val="0070C0"/>
                </a:solidFill>
              </a:rPr>
              <a:t> </a:t>
            </a:r>
            <a:r>
              <a:rPr lang="ar-JO" altLang="en-US" sz="2000" b="1" dirty="0" smtClean="0">
                <a:solidFill>
                  <a:srgbClr val="0070C0"/>
                </a:solidFill>
              </a:rPr>
              <a:t>15,000</a:t>
            </a:r>
          </a:p>
          <a:p>
            <a:pPr algn="r" rtl="1" eaLnBrk="1" hangingPunct="1"/>
            <a:r>
              <a:rPr lang="ar-JO" altLang="en-US" sz="2000" b="1" dirty="0" smtClean="0">
                <a:solidFill>
                  <a:srgbClr val="0070C0"/>
                </a:solidFill>
              </a:rPr>
              <a:t>النسبة </a:t>
            </a:r>
            <a:r>
              <a:rPr lang="ar-JO" altLang="en-US" sz="2000" b="1" dirty="0">
                <a:solidFill>
                  <a:srgbClr val="0070C0"/>
                </a:solidFill>
              </a:rPr>
              <a:t>المئوية لقيمة المنحة المطلوبة</a:t>
            </a:r>
            <a:r>
              <a:rPr lang="en-US" altLang="en-US" sz="2000" b="1" dirty="0">
                <a:solidFill>
                  <a:srgbClr val="0070C0"/>
                </a:solidFill>
              </a:rPr>
              <a:t> </a:t>
            </a:r>
            <a:r>
              <a:rPr lang="ar-JO" altLang="en-US" sz="2000" b="1" dirty="0" smtClean="0">
                <a:solidFill>
                  <a:srgbClr val="0070C0"/>
                </a:solidFill>
              </a:rPr>
              <a:t> 80%</a:t>
            </a:r>
            <a:endParaRPr lang="ar-JO" alt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45096" y="4040373"/>
            <a:ext cx="684985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r>
              <a:rPr lang="ar-JO" altLang="en-US" b="1" u="sng" dirty="0">
                <a:solidFill>
                  <a:srgbClr val="00B050"/>
                </a:solidFill>
                <a:latin typeface="Calibri" pitchFamily="34" charset="0"/>
              </a:rPr>
              <a:t>ملاحظة هامة: يرفض الطلب مباشرة إذا تجاوز مقدار المنحة المطلوبة السقف الأعلى المحدد أو تجاوزت النسبة المطلوبة النسبة </a:t>
            </a:r>
            <a:r>
              <a:rPr lang="ar-JO" altLang="en-US" b="1" u="sng" dirty="0" smtClean="0">
                <a:solidFill>
                  <a:srgbClr val="00B050"/>
                </a:solidFill>
                <a:latin typeface="Calibri" pitchFamily="34" charset="0"/>
              </a:rPr>
              <a:t>المحددة</a:t>
            </a:r>
            <a:endParaRPr lang="ar-JO" altLang="en-US" b="1" u="sng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5268" y="1270861"/>
            <a:ext cx="2889457" cy="712922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b="1" dirty="0" smtClean="0">
                <a:solidFill>
                  <a:srgbClr val="92D050"/>
                </a:solidFill>
              </a:rPr>
              <a:t/>
            </a:r>
            <a:br>
              <a:rPr lang="ar-JO" b="1" dirty="0" smtClean="0">
                <a:solidFill>
                  <a:srgbClr val="92D050"/>
                </a:solidFill>
              </a:rPr>
            </a:br>
            <a:r>
              <a:rPr lang="ar-JO" b="1" dirty="0">
                <a:solidFill>
                  <a:srgbClr val="92D050"/>
                </a:solidFill>
              </a:rPr>
              <a:t/>
            </a:r>
            <a:br>
              <a:rPr lang="ar-JO" b="1" dirty="0">
                <a:solidFill>
                  <a:srgbClr val="92D050"/>
                </a:solidFill>
              </a:rPr>
            </a:br>
            <a:r>
              <a:rPr lang="ar-JO" b="1" dirty="0" smtClean="0">
                <a:solidFill>
                  <a:srgbClr val="92D050"/>
                </a:solidFill>
              </a:rPr>
              <a:t/>
            </a:r>
            <a:br>
              <a:rPr lang="ar-JO" b="1" dirty="0" smtClean="0">
                <a:solidFill>
                  <a:srgbClr val="92D050"/>
                </a:solidFill>
              </a:rPr>
            </a:br>
            <a:r>
              <a:rPr lang="ar-JO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Sans"/>
                <a:ea typeface="+mn-ea"/>
                <a:cs typeface="+mn-cs"/>
              </a:rPr>
              <a:t>الرؤيـــة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ogger Sans"/>
              <a:ea typeface="+mn-ea"/>
              <a:cs typeface="+mn-cs"/>
            </a:endParaRPr>
          </a:p>
        </p:txBody>
      </p:sp>
      <p:sp>
        <p:nvSpPr>
          <p:cNvPr id="5" name="Shape 134"/>
          <p:cNvSpPr/>
          <p:nvPr/>
        </p:nvSpPr>
        <p:spPr>
          <a:xfrm>
            <a:off x="2980974" y="380101"/>
            <a:ext cx="660375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numCol="1">
            <a:spAutoFit/>
          </a:bodyPr>
          <a:lstStyle/>
          <a:p>
            <a:pPr algn="just" rtl="1">
              <a:spcBef>
                <a:spcPct val="0"/>
              </a:spcBef>
              <a:defRPr/>
            </a:pPr>
            <a:endParaRPr lang="ar-JO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5" y="1890793"/>
            <a:ext cx="9258042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350"/>
          </a:sp3d>
        </p:spPr>
        <p:txBody>
          <a:bodyPr wrap="square">
            <a:spAutoFit/>
          </a:bodyPr>
          <a:lstStyle/>
          <a:p>
            <a:pPr algn="r" rtl="1"/>
            <a:endParaRPr lang="ar-JO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المساهمه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في تحقيق قدره تنافسيه عاليه للقطاعات الخدميه الاردنيه في الاقتصاد العالمي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28361" y="3558537"/>
            <a:ext cx="3656364" cy="515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ar-JO" sz="3200" b="1" dirty="0" smtClean="0">
              <a:solidFill>
                <a:srgbClr val="00B050"/>
              </a:solidFill>
              <a:latin typeface="Blogger Sans"/>
            </a:endParaRPr>
          </a:p>
          <a:p>
            <a:pPr algn="r" rtl="1"/>
            <a:endParaRPr lang="ar-JO" sz="3200" b="1" dirty="0" smtClean="0">
              <a:solidFill>
                <a:srgbClr val="00B050"/>
              </a:solidFill>
              <a:latin typeface="Blogger Sans"/>
            </a:endParaRPr>
          </a:p>
          <a:p>
            <a:pPr algn="r" rtl="1"/>
            <a:r>
              <a:rPr lang="ar-JO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Sans"/>
              </a:rPr>
              <a:t>الهدف الاستراتيجي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975" y="4162972"/>
            <a:ext cx="91459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JO" sz="2800" b="1" dirty="0">
                <a:solidFill>
                  <a:schemeClr val="accent1">
                    <a:lumMod val="75000"/>
                  </a:schemeClr>
                </a:solidFill>
              </a:rPr>
              <a:t>تنمية الاقتصاد الاردني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وخلق </a:t>
            </a:r>
            <a:r>
              <a:rPr lang="ar-JO" sz="2800" b="1" dirty="0">
                <a:solidFill>
                  <a:schemeClr val="accent1">
                    <a:lumMod val="75000"/>
                  </a:schemeClr>
                </a:solidFill>
              </a:rPr>
              <a:t>فرص عمل  مستدامة 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وزيادة  </a:t>
            </a:r>
            <a:r>
              <a:rPr lang="ar-JO" sz="2800" b="1" dirty="0">
                <a:solidFill>
                  <a:schemeClr val="accent1">
                    <a:lumMod val="75000"/>
                  </a:schemeClr>
                </a:solidFill>
              </a:rPr>
              <a:t>الصادرات الخدميه الأردنيه لقطاع الخدمات والمساهمه في خفض العجز بالميزان التجاري ورفع قدرات الشركات الخدميه الاداريه والانتاجيه والوصول الى الاسواق الخارجية.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utoShape 6" descr="نتيجة بحث الصور عن ‪vis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5" descr="نتيجة بحث الصور عن ‪strategic objective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 descr="Vision import and export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0725" y="380101"/>
            <a:ext cx="6943240" cy="523220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 wrap="square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C00000"/>
                </a:solidFill>
              </a:rPr>
              <a:t>دعم الشركات الخدميه من أجل التصدير لاول مره</a:t>
            </a:r>
          </a:p>
        </p:txBody>
      </p:sp>
    </p:spTree>
    <p:extLst>
      <p:ext uri="{BB962C8B-B14F-4D97-AF65-F5344CB8AC3E}">
        <p14:creationId xmlns:p14="http://schemas.microsoft.com/office/powerpoint/2010/main" val="132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5157" y="563527"/>
            <a:ext cx="7682908" cy="946297"/>
          </a:xfrm>
        </p:spPr>
        <p:txBody>
          <a:bodyPr>
            <a:normAutofit/>
          </a:bodyPr>
          <a:lstStyle/>
          <a:p>
            <a:endParaRPr lang="en-US" alt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lnSpc>
                <a:spcPts val="1920"/>
              </a:lnSpc>
              <a:spcBef>
                <a:spcPts val="0"/>
              </a:spcBef>
            </a:pPr>
            <a:r>
              <a:rPr lang="ar-JO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موازنة المشروع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defTabSz="914400">
              <a:spcBef>
                <a:spcPts val="0"/>
              </a:spcBef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</a:pPr>
            <a:endParaRPr lang="ar-JO" sz="2800" dirty="0" smtClean="0">
              <a:solidFill>
                <a:schemeClr val="tx1"/>
              </a:solidFill>
            </a:endParaRPr>
          </a:p>
          <a:p>
            <a:pPr algn="r" rtl="1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algn="r" rtl="1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</a:pPr>
            <a:endParaRPr lang="en-US" dirty="0">
              <a:solidFill>
                <a:schemeClr val="tx1"/>
              </a:solidFill>
            </a:endParaRPr>
          </a:p>
          <a:p>
            <a:pPr algn="r" rtl="1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440373"/>
              </p:ext>
            </p:extLst>
          </p:nvPr>
        </p:nvGraphicFramePr>
        <p:xfrm>
          <a:off x="693037" y="1742032"/>
          <a:ext cx="8337549" cy="437791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79183"/>
                <a:gridCol w="2779183"/>
                <a:gridCol w="2779183"/>
              </a:tblGrid>
              <a:tr h="10668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sz="1600" dirty="0" smtClean="0"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800" dirty="0" smtClean="0">
                          <a:solidFill>
                            <a:srgbClr val="00B050"/>
                          </a:solidFill>
                          <a:latin typeface="Calibri" pitchFamily="34" charset="0"/>
                        </a:rPr>
                        <a:t> مثال: موازنة منحة والأخطاء الشائعة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9060" marR="99060" marT="45722" marB="45722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/>
                </a:tc>
              </a:tr>
              <a:tr h="810081">
                <a:tc>
                  <a:txBody>
                    <a:bodyPr/>
                    <a:lstStyle/>
                    <a:p>
                      <a:pPr algn="ctr"/>
                      <a:r>
                        <a:rPr lang="ar-JO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إجمالي كلفة ميزانية المشروع التقديرية والمؤهلة بالدينار 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9060" marR="99060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قيمة المنحة المطلوبة للتمويل بالدينار</a:t>
                      </a:r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9060" marR="99060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النسبة المئوية لقيمة المنحة </a:t>
                      </a:r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%</a:t>
                      </a:r>
                      <a:r>
                        <a:rPr lang="ar-JO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المطلوبة</a:t>
                      </a:r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ar-JO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 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9060" marR="99060" marT="45722" marB="45722"/>
                </a:tc>
              </a:tr>
              <a:tr h="620931">
                <a:tc>
                  <a:txBody>
                    <a:bodyPr/>
                    <a:lstStyle/>
                    <a:p>
                      <a:pPr algn="ctr" rtl="1"/>
                      <a:r>
                        <a:rPr lang="ar-JO" sz="1600" b="1" dirty="0" smtClean="0">
                          <a:latin typeface="+mn-lt"/>
                        </a:rPr>
                        <a:t>30,000</a:t>
                      </a:r>
                      <a:r>
                        <a:rPr lang="en-US" sz="1600" b="1" dirty="0" smtClean="0">
                          <a:latin typeface="+mn-lt"/>
                        </a:rPr>
                        <a:t>  </a:t>
                      </a:r>
                      <a:r>
                        <a:rPr lang="ar-JO" sz="1600" b="1" dirty="0" smtClean="0">
                          <a:latin typeface="+mn-lt"/>
                        </a:rPr>
                        <a:t>” مقبول</a:t>
                      </a:r>
                      <a:r>
                        <a:rPr lang="ar-JO" sz="1600" b="1" baseline="0" dirty="0" smtClean="0">
                          <a:latin typeface="+mn-lt"/>
                        </a:rPr>
                        <a:t> ”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9060" marR="99060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600" b="1" dirty="0" smtClean="0"/>
                        <a:t>15,000</a:t>
                      </a:r>
                      <a:endParaRPr lang="en-US" sz="1600" b="1" dirty="0"/>
                    </a:p>
                  </a:txBody>
                  <a:tcPr marL="99060" marR="99060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600" b="1" dirty="0" smtClean="0"/>
                        <a:t>50%</a:t>
                      </a:r>
                      <a:endParaRPr lang="en-US" sz="1600" b="1" dirty="0"/>
                    </a:p>
                  </a:txBody>
                  <a:tcPr marL="99060" marR="99060" marT="45722" marB="45722"/>
                </a:tc>
              </a:tr>
              <a:tr h="626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مقبول“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J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10,000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600" b="1" dirty="0" smtClean="0"/>
                        <a:t>7,000</a:t>
                      </a:r>
                      <a:endParaRPr lang="en-US" sz="1600" b="1" dirty="0" smtClean="0"/>
                    </a:p>
                  </a:txBody>
                  <a:tcPr marL="99060" marR="99060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1600" b="1" dirty="0" smtClean="0">
                          <a:solidFill>
                            <a:schemeClr val="tx1"/>
                          </a:solidFill>
                        </a:rPr>
                        <a:t>70%</a:t>
                      </a:r>
                      <a:endParaRPr lang="en-US" sz="1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marT="45722" marB="45722"/>
                </a:tc>
              </a:tr>
              <a:tr h="6266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  </a:t>
                      </a:r>
                      <a:r>
                        <a:rPr lang="ar-JO" sz="1600" b="1" dirty="0" smtClean="0">
                          <a:latin typeface="+mn-lt"/>
                        </a:rPr>
                        <a:t>” مرفوض</a:t>
                      </a:r>
                      <a:r>
                        <a:rPr lang="ar-JO" sz="1600" b="1" baseline="0" dirty="0" smtClean="0">
                          <a:latin typeface="+mn-lt"/>
                        </a:rPr>
                        <a:t> ”</a:t>
                      </a:r>
                      <a:r>
                        <a:rPr lang="en-US" sz="1600" b="1" baseline="0" dirty="0" smtClean="0">
                          <a:latin typeface="+mn-lt"/>
                        </a:rPr>
                        <a:t> </a:t>
                      </a:r>
                      <a:r>
                        <a:rPr lang="ar-JO" sz="1600" b="1" dirty="0" smtClean="0">
                          <a:latin typeface="+mn-lt"/>
                        </a:rPr>
                        <a:t>40,000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9060" marR="99060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600" b="1" dirty="0" smtClean="0">
                          <a:solidFill>
                            <a:srgbClr val="C00000"/>
                          </a:solidFill>
                        </a:rPr>
                        <a:t>20,000</a:t>
                      </a:r>
                      <a:endParaRPr lang="en-US" sz="16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9060" marR="99060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600" b="1" dirty="0" smtClean="0"/>
                        <a:t>50%</a:t>
                      </a:r>
                      <a:endParaRPr lang="en-US" sz="1600" b="1" dirty="0"/>
                    </a:p>
                  </a:txBody>
                  <a:tcPr marL="99060" marR="99060" marT="45722" marB="45722"/>
                </a:tc>
              </a:tr>
              <a:tr h="626685">
                <a:tc>
                  <a:txBody>
                    <a:bodyPr/>
                    <a:lstStyle/>
                    <a:p>
                      <a:pPr algn="ctr" rtl="1"/>
                      <a:r>
                        <a:rPr lang="ar-JO" sz="1600" b="1" dirty="0" smtClean="0">
                          <a:latin typeface="+mn-lt"/>
                        </a:rPr>
                        <a:t>      </a:t>
                      </a:r>
                      <a:r>
                        <a:rPr lang="en-US" sz="1600" b="1" dirty="0" smtClean="0">
                          <a:latin typeface="+mn-lt"/>
                        </a:rPr>
                        <a:t> </a:t>
                      </a:r>
                      <a:r>
                        <a:rPr lang="ar-JO" sz="1600" b="1" dirty="0" smtClean="0">
                          <a:latin typeface="+mn-lt"/>
                        </a:rPr>
                        <a:t>22,000” مقبول“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9060" marR="99060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1600" b="1" dirty="0" smtClean="0">
                          <a:solidFill>
                            <a:schemeClr val="tx1"/>
                          </a:solidFill>
                        </a:rPr>
                        <a:t>18,700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marT="45722" marB="45722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JO" sz="1600" b="1" dirty="0" smtClean="0">
                          <a:solidFill>
                            <a:srgbClr val="800000"/>
                          </a:solidFill>
                        </a:rPr>
                        <a:t>85%  </a:t>
                      </a:r>
                      <a:endParaRPr lang="en-US" sz="1600" b="1" baseline="0" dirty="0" smtClean="0">
                        <a:solidFill>
                          <a:srgbClr val="800000"/>
                        </a:solidFill>
                      </a:endParaRPr>
                    </a:p>
                    <a:p>
                      <a:pPr algn="ctr" rtl="0"/>
                      <a:endParaRPr lang="en-US" sz="1600" b="1" baseline="0" dirty="0" smtClean="0"/>
                    </a:p>
                  </a:txBody>
                  <a:tcPr marL="99060" marR="99060" marT="45722" marB="45722"/>
                </a:tc>
              </a:tr>
            </a:tbl>
          </a:graphicData>
        </a:graphic>
      </p:graphicFrame>
      <p:pic>
        <p:nvPicPr>
          <p:cNvPr id="11" name="Picture 2" descr="http://www.msnsymbols.com/wp-content/uploads/2009/10/msn-check-mark-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93" y="3695700"/>
            <a:ext cx="68151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msnsymbols.com/wp-content/uploads/2009/10/msn-check-mark-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8" y="3695700"/>
            <a:ext cx="72879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msnsymbols.com/wp-content/uploads/2009/10/msn-check-mark-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95" y="4326566"/>
            <a:ext cx="68151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msnsymbols.com/wp-content/uploads/2009/10/msn-check-mark-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8" y="4326566"/>
            <a:ext cx="72879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msnsymbols.com/wp-content/uploads/2009/10/msn-check-mark-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9" y="4983127"/>
            <a:ext cx="64048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msnsymbols.com/wp-content/uploads/2009/10/msn-check-mark-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94" y="5571895"/>
            <a:ext cx="577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X Mark X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29" y="4983127"/>
            <a:ext cx="64408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X Mark X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268" y="5648096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7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DCO PowerPoint-out_Cover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" y="0"/>
            <a:ext cx="99044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287" y="861238"/>
            <a:ext cx="2091116" cy="3024961"/>
          </a:xfrm>
        </p:spPr>
        <p:txBody>
          <a:bodyPr>
            <a:normAutofit/>
          </a:bodyPr>
          <a:lstStyle/>
          <a:p>
            <a:r>
              <a:rPr lang="ar-JO" sz="3600" b="1" dirty="0" smtClean="0">
                <a:solidFill>
                  <a:srgbClr val="00B050"/>
                </a:solidFill>
              </a:rPr>
              <a:t>موازنة المشروع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8403" y="260442"/>
            <a:ext cx="6682839" cy="6094637"/>
          </a:xfrm>
        </p:spPr>
        <p:txBody>
          <a:bodyPr>
            <a:normAutofit fontScale="77500" lnSpcReduction="20000"/>
          </a:bodyPr>
          <a:lstStyle/>
          <a:p>
            <a:pPr algn="just" rtl="1"/>
            <a:r>
              <a:rPr lang="ar-JO" altLang="en-US" sz="28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عند </a:t>
            </a:r>
            <a:r>
              <a:rPr lang="ar-JO" altLang="en-US" sz="28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إعدادك موازنة المشروع يرجى مراعاة ما يلي </a:t>
            </a:r>
            <a:r>
              <a:rPr lang="ar-JO" altLang="en-US" sz="28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altLang="en-US" sz="2800" b="1" dirty="0" smtClean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rtl="1"/>
            <a:endParaRPr lang="ar-JO" altLang="en-US" sz="28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JO" altLang="en-US" sz="2600" b="1" dirty="0">
                <a:solidFill>
                  <a:srgbClr val="0070C0"/>
                </a:solidFill>
                <a:latin typeface="Calibri" pitchFamily="34" charset="0"/>
              </a:rPr>
              <a:t>أن قيمة أي بند من بنود الموازنة سوف تغطي إجمالي قيمته (% 100) وليس فقط قيمة المساهمة الممولة من</a:t>
            </a:r>
            <a:r>
              <a:rPr lang="en-US" altLang="en-US" sz="26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ar-JO" altLang="en-US" sz="2600" b="1" dirty="0">
                <a:solidFill>
                  <a:srgbClr val="0070C0"/>
                </a:solidFill>
                <a:latin typeface="Calibri" pitchFamily="34" charset="0"/>
              </a:rPr>
              <a:t> المنحة</a:t>
            </a:r>
            <a:r>
              <a:rPr lang="ar-JO" altLang="en-US" sz="2600" b="1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  <a:endParaRPr lang="en-US" altLang="en-US" sz="26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just" rtl="1"/>
            <a:endParaRPr lang="ar-JO" altLang="en-US" sz="2600" b="1" dirty="0">
              <a:solidFill>
                <a:srgbClr val="0070C0"/>
              </a:solidFill>
              <a:latin typeface="Calibri" pitchFamily="34" charset="0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JO" altLang="en-US" sz="2600" b="1" dirty="0">
                <a:solidFill>
                  <a:srgbClr val="0070C0"/>
                </a:solidFill>
                <a:latin typeface="Calibri" pitchFamily="34" charset="0"/>
              </a:rPr>
              <a:t>أن نسبة التمويل سوف تكون مطبقة على كل بند من بنود </a:t>
            </a:r>
            <a:r>
              <a:rPr lang="ar-JO" altLang="en-US" sz="2600" b="1" dirty="0" smtClean="0">
                <a:solidFill>
                  <a:srgbClr val="0070C0"/>
                </a:solidFill>
                <a:latin typeface="Calibri" pitchFamily="34" charset="0"/>
              </a:rPr>
              <a:t>الموازنة </a:t>
            </a:r>
            <a:endParaRPr lang="en-US" altLang="en-US" sz="26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just" rtl="1"/>
            <a:endParaRPr lang="ar-JO" altLang="en-US" sz="2600" b="1" dirty="0">
              <a:solidFill>
                <a:srgbClr val="0070C0"/>
              </a:solidFill>
              <a:latin typeface="Calibri" pitchFamily="34" charset="0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JO" altLang="en-US" sz="2600" b="1" u="sng" dirty="0">
                <a:solidFill>
                  <a:srgbClr val="0070C0"/>
                </a:solidFill>
                <a:latin typeface="Calibri" pitchFamily="34" charset="0"/>
              </a:rPr>
              <a:t>أن تكون التكاليف المطلوبة في الموازنة مقبولة </a:t>
            </a:r>
            <a:r>
              <a:rPr lang="ar-JO" altLang="en-US" sz="2600" b="1" u="sng" dirty="0" smtClean="0">
                <a:solidFill>
                  <a:srgbClr val="0070C0"/>
                </a:solidFill>
                <a:latin typeface="Calibri" pitchFamily="34" charset="0"/>
              </a:rPr>
              <a:t>وتجنب </a:t>
            </a:r>
            <a:r>
              <a:rPr lang="ar-JO" altLang="en-US" sz="2600" b="1" u="sng" dirty="0">
                <a:solidFill>
                  <a:srgbClr val="0070C0"/>
                </a:solidFill>
                <a:latin typeface="Calibri" pitchFamily="34" charset="0"/>
              </a:rPr>
              <a:t>إدراج تكاليف غير مقبولة (مثل الرواتب والديون وشراء الاراضي والمباني الجاهزة والفوائد</a:t>
            </a:r>
            <a:r>
              <a:rPr lang="ar-JO" altLang="en-US" sz="2600" b="1" u="sng" dirty="0" smtClean="0">
                <a:solidFill>
                  <a:srgbClr val="0070C0"/>
                </a:solidFill>
                <a:latin typeface="Calibri" pitchFamily="34" charset="0"/>
              </a:rPr>
              <a:t>).</a:t>
            </a:r>
            <a:endParaRPr lang="en-US" altLang="en-US" sz="2600" b="1" u="sng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just" rtl="1"/>
            <a:endParaRPr lang="ar-JO" altLang="en-US" sz="2600" b="1" dirty="0">
              <a:solidFill>
                <a:srgbClr val="0070C0"/>
              </a:solidFill>
              <a:latin typeface="Calibri" pitchFamily="34" charset="0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JO" altLang="en-US" sz="2600" b="1" u="sng" dirty="0">
                <a:solidFill>
                  <a:srgbClr val="0070C0"/>
                </a:solidFill>
                <a:latin typeface="Calibri" pitchFamily="34" charset="0"/>
              </a:rPr>
              <a:t>إدراج المصاريف الضرورية فقط لتنفيذ المشروع</a:t>
            </a:r>
            <a:r>
              <a:rPr lang="ar-JO" altLang="en-US" sz="2600" b="1" u="sng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  <a:endParaRPr lang="en-US" altLang="en-US" sz="2600" b="1" u="sng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just" rtl="1">
              <a:buFont typeface="Wingdings" pitchFamily="2" charset="2"/>
              <a:buChar char="ü"/>
            </a:pPr>
            <a:endParaRPr lang="ar-JO" altLang="en-US" sz="2600" b="1" u="sng" dirty="0">
              <a:solidFill>
                <a:srgbClr val="0070C0"/>
              </a:solidFill>
              <a:latin typeface="Calibri" pitchFamily="34" charset="0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JO" altLang="en-US" sz="2600" b="1" u="sng" dirty="0">
                <a:solidFill>
                  <a:srgbClr val="0070C0"/>
                </a:solidFill>
                <a:latin typeface="Calibri" pitchFamily="34" charset="0"/>
              </a:rPr>
              <a:t>مراعاة وضع تكاليف منطقية وواقعية </a:t>
            </a:r>
            <a:r>
              <a:rPr lang="ar-JO" alt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وبيان تكلفة الوحدة الواحدة، نوع الوحدة، عدد الوحدات</a:t>
            </a:r>
          </a:p>
          <a:p>
            <a:pPr algn="just" rtl="1">
              <a:buFont typeface="Wingdings" pitchFamily="2" charset="2"/>
              <a:buChar char="ü"/>
            </a:pPr>
            <a:r>
              <a:rPr lang="ar-JO" altLang="en-US" sz="26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عدم حذف أي بند من بنود التكلفة الرئيسية في الموازنة </a:t>
            </a:r>
            <a:endParaRPr lang="en-US" altLang="en-US" sz="26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en-US" altLang="en-US" sz="26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JO" altLang="en-US" sz="2600" b="1" u="sng" dirty="0">
                <a:solidFill>
                  <a:srgbClr val="0070C0"/>
                </a:solidFill>
                <a:latin typeface="Calibri" pitchFamily="34" charset="0"/>
              </a:rPr>
              <a:t>أن تكون التكاليف المذكورة متوافقة مع الأنشطة الواردة في طلب المشروع، بحيث تبرر النتيجة  المرجوة من المشروع حسب الأنشطة </a:t>
            </a:r>
            <a:r>
              <a:rPr lang="ar-JO" altLang="en-US" sz="2600" b="1" dirty="0">
                <a:solidFill>
                  <a:srgbClr val="0070C0"/>
                </a:solidFill>
                <a:latin typeface="Calibri" pitchFamily="34" charset="0"/>
              </a:rPr>
              <a:t>المطلوبة .</a:t>
            </a:r>
          </a:p>
          <a:p>
            <a:pPr algn="r" rtl="1">
              <a:lnSpc>
                <a:spcPts val="1920"/>
              </a:lnSpc>
              <a:spcBef>
                <a:spcPts val="0"/>
              </a:spcBef>
            </a:pPr>
            <a:endParaRPr lang="en-US" sz="2800" dirty="0"/>
          </a:p>
          <a:p>
            <a:pPr lvl="0" algn="r" defTabSz="914400">
              <a:spcBef>
                <a:spcPts val="0"/>
              </a:spcBef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</a:pPr>
            <a:endParaRPr lang="ar-JO" sz="2800" dirty="0" smtClean="0">
              <a:solidFill>
                <a:schemeClr val="tx1"/>
              </a:solidFill>
            </a:endParaRPr>
          </a:p>
          <a:p>
            <a:pPr algn="r" rtl="1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</a:pPr>
            <a:endParaRPr lang="en-US" dirty="0">
              <a:solidFill>
                <a:schemeClr val="tx1"/>
              </a:solidFill>
            </a:endParaRPr>
          </a:p>
          <a:p>
            <a:pPr algn="r" rtl="1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08404" y="1692349"/>
            <a:ext cx="668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endParaRPr lang="ar-JO" altLang="en-US" b="1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845096" y="4040372"/>
            <a:ext cx="6849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endParaRPr lang="ar-JO" altLang="en-US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083329B4-30D8-4B1F-A9C5-F09C4C53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2" y="1972927"/>
            <a:ext cx="285750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DCE88E-5C34-4802-9500-9F1E2E04AFF6}"/>
              </a:ext>
            </a:extLst>
          </p:cNvPr>
          <p:cNvSpPr/>
          <p:nvPr/>
        </p:nvSpPr>
        <p:spPr bwMode="auto">
          <a:xfrm>
            <a:off x="9" y="6659380"/>
            <a:ext cx="9904413" cy="228600"/>
          </a:xfrm>
          <a:prstGeom prst="rect">
            <a:avLst/>
          </a:prstGeom>
          <a:solidFill>
            <a:srgbClr val="E41738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04" tIns="45704" rIns="45704" bIns="45704" numCol="1" rtlCol="0" anchor="ctr" anchorCtr="0" compatLnSpc="1">
            <a:prstTxWarp prst="textNoShape">
              <a:avLst/>
            </a:prstTxWarp>
          </a:bodyPr>
          <a:lstStyle/>
          <a:p>
            <a:pPr algn="ctr" defTabSz="9140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E41738"/>
              </a:solidFill>
            </a:endParaRPr>
          </a:p>
        </p:txBody>
      </p:sp>
      <p:sp>
        <p:nvSpPr>
          <p:cNvPr id="11268" name="Slide Number Placeholder 11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619A5B-C2E8-4797-AC37-167B48796CCA}"/>
              </a:ext>
            </a:extLst>
          </p:cNvPr>
          <p:cNvSpPr/>
          <p:nvPr/>
        </p:nvSpPr>
        <p:spPr>
          <a:xfrm>
            <a:off x="5418446" y="189421"/>
            <a:ext cx="43348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3000" b="1" u="sng" dirty="0">
                <a:solidFill>
                  <a:srgbClr val="006491"/>
                </a:solidFill>
                <a:latin typeface="Blogger Sans"/>
              </a:rPr>
              <a:t>الية تسليم </a:t>
            </a:r>
            <a:r>
              <a:rPr lang="ar-JO" sz="3000" b="1" u="sng" dirty="0" smtClean="0">
                <a:solidFill>
                  <a:srgbClr val="006491"/>
                </a:solidFill>
                <a:latin typeface="Blogger Sans"/>
              </a:rPr>
              <a:t>الطلب الأولي البرنامج</a:t>
            </a:r>
            <a:r>
              <a:rPr lang="ar-JO" sz="3000" b="1" u="sng" dirty="0">
                <a:solidFill>
                  <a:srgbClr val="006491"/>
                </a:solidFill>
                <a:latin typeface="Blogger Sans"/>
              </a:rPr>
              <a:t>:</a:t>
            </a:r>
            <a:endParaRPr lang="en-US" sz="3000" b="1" u="sng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4E062F-BCC5-401E-A341-8F01C2A68E4F}"/>
              </a:ext>
            </a:extLst>
          </p:cNvPr>
          <p:cNvSpPr txBox="1"/>
          <p:nvPr/>
        </p:nvSpPr>
        <p:spPr>
          <a:xfrm>
            <a:off x="2369135" y="1081417"/>
            <a:ext cx="7196041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-JO" b="1" u="sng" dirty="0">
                <a:solidFill>
                  <a:srgbClr val="006491"/>
                </a:solidFill>
                <a:latin typeface="Blogger Sans"/>
              </a:rPr>
              <a:t>يتم تسليم الطلبات بملفات مغلقة باليد الى قسم خدمة العملاء بمبنى المؤسسة وبموعد أقصاه </a:t>
            </a:r>
            <a:r>
              <a:rPr lang="ar-JO" b="1" u="sng" dirty="0">
                <a:solidFill>
                  <a:schemeClr val="accent5"/>
                </a:solidFill>
                <a:latin typeface="Blogger Sans"/>
              </a:rPr>
              <a:t>يوم ا</a:t>
            </a:r>
            <a:r>
              <a:rPr lang="ar-JO" b="1" u="sng" dirty="0" smtClean="0">
                <a:solidFill>
                  <a:schemeClr val="accent5"/>
                </a:solidFill>
                <a:latin typeface="Blogger Sans"/>
              </a:rPr>
              <a:t>لأحد  </a:t>
            </a:r>
            <a:r>
              <a:rPr lang="en-US" b="1" u="sng" dirty="0" smtClean="0">
                <a:solidFill>
                  <a:schemeClr val="accent5"/>
                </a:solidFill>
                <a:latin typeface="Blogger Sans"/>
              </a:rPr>
              <a:t>15/8/2021</a:t>
            </a:r>
            <a:r>
              <a:rPr lang="ar-JO" b="1" u="sng" dirty="0" smtClean="0">
                <a:solidFill>
                  <a:srgbClr val="00B050"/>
                </a:solidFill>
                <a:latin typeface="Blogger Sans"/>
              </a:rPr>
              <a:t> </a:t>
            </a:r>
            <a:r>
              <a:rPr lang="ar-JO" b="1" u="sng" dirty="0">
                <a:solidFill>
                  <a:srgbClr val="00B050"/>
                </a:solidFill>
                <a:latin typeface="Blogger Sans"/>
              </a:rPr>
              <a:t>حتى الساعة 3:00 عصرا</a:t>
            </a:r>
            <a:r>
              <a:rPr lang="ar-JO" b="1" u="sng" dirty="0">
                <a:solidFill>
                  <a:srgbClr val="006491"/>
                </a:solidFill>
                <a:latin typeface="Blogger Sans"/>
              </a:rPr>
              <a:t>.</a:t>
            </a:r>
          </a:p>
          <a:p>
            <a:pPr marL="285750" indent="-285750" algn="just" rt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-JO" b="1" dirty="0">
                <a:solidFill>
                  <a:srgbClr val="006491"/>
                </a:solidFill>
                <a:latin typeface="Blogger Sans"/>
              </a:rPr>
              <a:t>يتم كتابة البيانات التالية على المغلف:</a:t>
            </a:r>
          </a:p>
          <a:p>
            <a:pPr marL="742950" lvl="1" indent="-285750" algn="just" rt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JO" b="1" dirty="0">
                <a:solidFill>
                  <a:srgbClr val="006491"/>
                </a:solidFill>
                <a:latin typeface="Blogger Sans"/>
              </a:rPr>
              <a:t>“المؤسسة الأردنية لتطوير المشاريع الاقتصادية</a:t>
            </a:r>
            <a:r>
              <a:rPr lang="en-US" b="1" dirty="0">
                <a:solidFill>
                  <a:srgbClr val="006491"/>
                </a:solidFill>
                <a:latin typeface="Blogger Sans"/>
              </a:rPr>
              <a:t>/</a:t>
            </a:r>
            <a:r>
              <a:rPr lang="ar-JO" b="1" dirty="0">
                <a:solidFill>
                  <a:srgbClr val="006491"/>
                </a:solidFill>
                <a:latin typeface="Blogger Sans"/>
              </a:rPr>
              <a:t> برنامج دعم الشركات </a:t>
            </a:r>
            <a:r>
              <a:rPr lang="ar-JO" b="1" dirty="0" smtClean="0">
                <a:solidFill>
                  <a:srgbClr val="006491"/>
                </a:solidFill>
                <a:latin typeface="Blogger Sans"/>
              </a:rPr>
              <a:t>الخدميه </a:t>
            </a:r>
            <a:r>
              <a:rPr lang="ar-JO" b="1" dirty="0">
                <a:solidFill>
                  <a:srgbClr val="006491"/>
                </a:solidFill>
                <a:latin typeface="Blogger Sans"/>
              </a:rPr>
              <a:t>من أجل </a:t>
            </a:r>
            <a:r>
              <a:rPr lang="ar-JO" b="1" dirty="0" smtClean="0">
                <a:solidFill>
                  <a:srgbClr val="006491"/>
                </a:solidFill>
                <a:latin typeface="Blogger Sans"/>
              </a:rPr>
              <a:t>التصدير لاول مره </a:t>
            </a:r>
            <a:r>
              <a:rPr lang="en-US" b="1" dirty="0" smtClean="0">
                <a:solidFill>
                  <a:srgbClr val="006491"/>
                </a:solidFill>
                <a:latin typeface="Blogger Sans"/>
              </a:rPr>
              <a:t>/</a:t>
            </a:r>
            <a:r>
              <a:rPr lang="ar-JO" b="1" dirty="0" smtClean="0">
                <a:solidFill>
                  <a:srgbClr val="006491"/>
                </a:solidFill>
                <a:latin typeface="Blogger Sans"/>
              </a:rPr>
              <a:t> </a:t>
            </a:r>
            <a:r>
              <a:rPr lang="ar-JO" b="1" dirty="0">
                <a:solidFill>
                  <a:srgbClr val="006491"/>
                </a:solidFill>
                <a:latin typeface="Blogger Sans"/>
              </a:rPr>
              <a:t>عناية عطوفة المدير التنفيذي </a:t>
            </a:r>
            <a:r>
              <a:rPr lang="ar-JO" b="1" dirty="0" smtClean="0">
                <a:solidFill>
                  <a:srgbClr val="006491"/>
                </a:solidFill>
                <a:latin typeface="Blogger Sans"/>
              </a:rPr>
              <a:t>السيد عبدالفتاح الكايد</a:t>
            </a:r>
            <a:endParaRPr lang="ar-JO" b="1" dirty="0">
              <a:solidFill>
                <a:srgbClr val="006491"/>
              </a:solidFill>
              <a:latin typeface="Blogger Sans"/>
            </a:endParaRPr>
          </a:p>
          <a:p>
            <a:pPr marL="742950" lvl="1" indent="-285750" algn="just" rt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JO" b="1" dirty="0">
                <a:solidFill>
                  <a:srgbClr val="006491"/>
                </a:solidFill>
                <a:latin typeface="Blogger Sans"/>
              </a:rPr>
              <a:t>اسم الشركة </a:t>
            </a:r>
            <a:r>
              <a:rPr lang="ar-JO" b="1" dirty="0" smtClean="0">
                <a:solidFill>
                  <a:srgbClr val="006491"/>
                </a:solidFill>
                <a:latin typeface="Blogger Sans"/>
              </a:rPr>
              <a:t>مقدمة الطلب</a:t>
            </a:r>
          </a:p>
          <a:p>
            <a:pPr marL="742950" lvl="1" indent="-285750" algn="just" rt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ar-JO" b="1" dirty="0" smtClean="0">
                <a:solidFill>
                  <a:srgbClr val="006491"/>
                </a:solidFill>
                <a:latin typeface="Blogger Sans"/>
              </a:rPr>
              <a:t>"لا يتم فتح المغلف الا من قبل اللجنة المختصة بذلك"</a:t>
            </a:r>
          </a:p>
          <a:p>
            <a:pPr marL="285750" indent="-285750" algn="just" rtl="1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ar-JO" b="1" dirty="0" smtClean="0">
                <a:solidFill>
                  <a:srgbClr val="006491"/>
                </a:solidFill>
                <a:latin typeface="Blogger Sans"/>
              </a:rPr>
              <a:t>يتم </a:t>
            </a:r>
            <a:r>
              <a:rPr lang="ar-JO" b="1" dirty="0">
                <a:solidFill>
                  <a:srgbClr val="006491"/>
                </a:solidFill>
                <a:latin typeface="Blogger Sans"/>
              </a:rPr>
              <a:t>استلام ايصال من قبل قسم خدمة العملاء باستلام المغلف موضح عليه رقم الطلب وتاريخ ووقت الاستلام.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390918" y="4800599"/>
            <a:ext cx="8174257" cy="8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097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192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289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384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r" defTabSz="914400" rtl="1">
              <a:buFont typeface="Arial" panose="020B0604020202020204" pitchFamily="34" charset="0"/>
              <a:buChar char="•"/>
            </a:pPr>
            <a:r>
              <a:rPr lang="ar-JO" sz="1800" dirty="0" smtClean="0">
                <a:solidFill>
                  <a:srgbClr val="8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Dax-Light"/>
              </a:rPr>
              <a:t>سيتم استقبال الاسئله والاستفسارات على البريد الالكتروني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Dax-Light"/>
                <a:hlinkClick r:id="rId5"/>
              </a:rPr>
              <a:t>CRM.Export@jedco.gov.jo</a:t>
            </a:r>
            <a:endParaRPr lang="en-US" sz="1800" kern="1200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Dax-Light"/>
            </a:endParaRPr>
          </a:p>
        </p:txBody>
      </p:sp>
    </p:spTree>
    <p:extLst>
      <p:ext uri="{BB962C8B-B14F-4D97-AF65-F5344CB8AC3E}">
        <p14:creationId xmlns:p14="http://schemas.microsoft.com/office/powerpoint/2010/main" val="306074956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8403" y="1056067"/>
            <a:ext cx="6682839" cy="5088180"/>
          </a:xfrm>
        </p:spPr>
        <p:txBody>
          <a:bodyPr/>
          <a:lstStyle/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7" name="Picture 2" descr="C:\Users\Sara\Desktop\JSMP II\jenk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701" y="1289228"/>
            <a:ext cx="8776843" cy="44235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665927" y="2310809"/>
            <a:ext cx="5106971" cy="84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ar-JO" sz="1600" dirty="0" smtClean="0"/>
              <a:t>المدير التنفيذي</a:t>
            </a:r>
            <a:endParaRPr lang="en-GB" sz="1600" dirty="0" smtClean="0"/>
          </a:p>
          <a:p>
            <a:pPr algn="ctr">
              <a:lnSpc>
                <a:spcPct val="75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ar-JO" sz="1600" dirty="0" smtClean="0"/>
              <a:t>المؤسسة الاردنية لتطوير المشاريع الاقتصادية</a:t>
            </a:r>
          </a:p>
          <a:p>
            <a:pPr algn="ctr">
              <a:lnSpc>
                <a:spcPct val="75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ar-JO" sz="1600" dirty="0" smtClean="0"/>
              <a:t>ص.ب 7740 عمان 11118 الاردن </a:t>
            </a:r>
            <a:endParaRPr lang="en-GB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665927" y="3595003"/>
            <a:ext cx="450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1600" b="1" dirty="0" smtClean="0">
                <a:solidFill>
                  <a:srgbClr val="C00000"/>
                </a:solidFill>
              </a:rPr>
              <a:t>برنامج دعم الشركات الخدميه  من اجل  التصدير لأول مره</a:t>
            </a:r>
          </a:p>
          <a:p>
            <a:pPr algn="ctr"/>
            <a:r>
              <a:rPr lang="ar-JO" sz="1600" b="1" dirty="0" smtClean="0">
                <a:solidFill>
                  <a:srgbClr val="C00000"/>
                </a:solidFill>
              </a:rPr>
              <a:t>أعمالي للتصدير </a:t>
            </a:r>
            <a:endParaRPr lang="ar-JO" sz="16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4715" y="4267201"/>
            <a:ext cx="47845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 </a:t>
            </a:r>
          </a:p>
          <a:p>
            <a:pPr algn="ctr"/>
            <a:r>
              <a:rPr lang="en-GB" sz="1600" dirty="0" smtClean="0"/>
              <a:t>“</a:t>
            </a:r>
            <a:r>
              <a:rPr lang="ar-JO" sz="1600" b="1" dirty="0" smtClean="0"/>
              <a:t>لا يمكن فتح الطلب قبل جلسة فتح الطلبات</a:t>
            </a:r>
            <a:r>
              <a:rPr lang="en-GB" dirty="0" smtClean="0"/>
              <a:t>”</a:t>
            </a:r>
            <a:endParaRPr lang="ar-JO" dirty="0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7987527" y="1371601"/>
            <a:ext cx="1703715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4896" indent="-234896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97" indent="-22061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2277545" indent="1111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Webdings" pitchFamily="18" charset="2"/>
              <a:defRPr sz="1600">
                <a:solidFill>
                  <a:schemeClr val="tx1"/>
                </a:solidFill>
                <a:latin typeface="+mn-lt"/>
              </a:defRPr>
            </a:lvl3pPr>
            <a:lvl4pPr marL="2402928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600">
                <a:solidFill>
                  <a:schemeClr val="tx1"/>
                </a:solidFill>
                <a:latin typeface="+mn-lt"/>
              </a:defRPr>
            </a:lvl4pPr>
            <a:lvl5pPr marL="2517203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5pPr>
            <a:lvl6pPr marL="2974299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3431394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388849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4345585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endParaRPr lang="en-GB" sz="1400" b="1" kern="0" dirty="0" smtClean="0"/>
          </a:p>
          <a:p>
            <a:pPr algn="just"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endParaRPr lang="ar-JO" sz="1400" b="1" kern="0" dirty="0" smtClean="0"/>
          </a:p>
          <a:p>
            <a:pPr algn="just"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r>
              <a:rPr lang="en-GB" sz="1400" b="1" kern="0" dirty="0" smtClean="0"/>
              <a:t> </a:t>
            </a:r>
            <a:endParaRPr lang="ar-JO" sz="1400" b="1" kern="0" dirty="0" smtClean="0"/>
          </a:p>
          <a:p>
            <a:pPr algn="just"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r>
              <a:rPr lang="ar-SA" sz="1400" kern="0" dirty="0" smtClean="0"/>
              <a:t>نموذج الطلب </a:t>
            </a:r>
            <a:endParaRPr lang="ar-JO" sz="1400" kern="0" dirty="0" smtClean="0"/>
          </a:p>
          <a:p>
            <a:pPr algn="just"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r>
              <a:rPr lang="ar-SA" sz="1400" b="1" kern="0" dirty="0" smtClean="0"/>
              <a:t>نسخة أصلية واحدة ونسختان</a:t>
            </a:r>
            <a:endParaRPr lang="ar-JO" sz="1400" b="1" kern="0" dirty="0" smtClean="0"/>
          </a:p>
          <a:p>
            <a:pPr algn="just"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r>
              <a:rPr lang="en-GB" sz="1400" kern="0" dirty="0" smtClean="0"/>
              <a:t>   </a:t>
            </a:r>
            <a:r>
              <a:rPr lang="en-GB" sz="1400" i="1" kern="0" dirty="0" smtClean="0"/>
              <a:t>      </a:t>
            </a:r>
            <a:r>
              <a:rPr lang="en-GB" sz="1400" i="1" kern="0" dirty="0" err="1" smtClean="0"/>
              <a:t>CD-Rom</a:t>
            </a:r>
            <a:r>
              <a:rPr lang="en-GB" sz="1400" i="1" kern="0" dirty="0" smtClean="0"/>
              <a:t> /USB)</a:t>
            </a:r>
            <a:endParaRPr lang="ar-JO" sz="1400" i="1" kern="0" dirty="0" smtClean="0"/>
          </a:p>
          <a:p>
            <a:pPr algn="just"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r>
              <a:rPr lang="en-GB" sz="1400" i="1" kern="0" dirty="0" smtClean="0"/>
              <a:t> </a:t>
            </a:r>
            <a:r>
              <a:rPr lang="ar-JO" sz="1400" i="1" kern="0" dirty="0" smtClean="0"/>
              <a:t>الوثائق المساندة </a:t>
            </a:r>
            <a:endParaRPr lang="en-GB" sz="1400" i="1" kern="0" dirty="0" smtClean="0"/>
          </a:p>
          <a:p>
            <a:pPr algn="r"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r>
              <a:rPr lang="ar-JO" sz="1400" i="1" kern="0" dirty="0" smtClean="0"/>
              <a:t>المرفقات المطلوبة</a:t>
            </a:r>
            <a:endParaRPr lang="en-GB" sz="1400" i="1" kern="0" dirty="0" smtClean="0"/>
          </a:p>
          <a:p>
            <a:pPr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endParaRPr lang="en-GB" sz="1400" kern="0" dirty="0" smtClean="0"/>
          </a:p>
          <a:p>
            <a:pPr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r>
              <a:rPr lang="ar-JO" sz="1400" i="1" kern="0" dirty="0" smtClean="0">
                <a:solidFill>
                  <a:srgbClr val="C8141E"/>
                </a:solidFill>
              </a:rPr>
              <a:t>       </a:t>
            </a:r>
            <a:r>
              <a:rPr lang="en-GB" sz="1400" i="1" kern="0" dirty="0" smtClean="0">
                <a:solidFill>
                  <a:srgbClr val="C8141E"/>
                </a:solidFill>
              </a:rPr>
              <a:t> </a:t>
            </a:r>
            <a:r>
              <a:rPr lang="ar-SA" sz="1400" kern="0" dirty="0" smtClean="0"/>
              <a:t>سيتم رفض أية طلبات يتم</a:t>
            </a:r>
            <a:r>
              <a:rPr lang="ar-JO" sz="1400" kern="0" dirty="0" smtClean="0"/>
              <a:t> </a:t>
            </a:r>
            <a:r>
              <a:rPr lang="ar-SA" sz="1400" kern="0" dirty="0" smtClean="0"/>
              <a:t>إرسالها بأية وسائل أخرى (مثال بالفاكس أو البريد الالكتروني) أو تم تسليمها لعناوين أخرى.</a:t>
            </a:r>
            <a:endParaRPr lang="en-GB" sz="1400" kern="0" dirty="0" smtClean="0"/>
          </a:p>
          <a:p>
            <a:pPr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r>
              <a:rPr lang="en-GB" sz="1400" b="1" kern="0" dirty="0" smtClean="0"/>
              <a:t>         </a:t>
            </a:r>
            <a:endParaRPr lang="ar-JO" sz="1400" b="1" kern="0" dirty="0" smtClean="0"/>
          </a:p>
          <a:p>
            <a:pPr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r>
              <a:rPr lang="ar-JO" sz="1400" b="1" kern="0" dirty="0" smtClean="0"/>
              <a:t>ترفض الطلبات المكتوبة بخط اليد </a:t>
            </a:r>
            <a:endParaRPr lang="en-GB" sz="1400" b="1" kern="0" dirty="0" smtClean="0"/>
          </a:p>
          <a:p>
            <a:pPr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endParaRPr lang="en-GB" b="1" kern="0" dirty="0" smtClean="0"/>
          </a:p>
          <a:p>
            <a:pPr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endParaRPr lang="en-GB" b="1" kern="0" dirty="0" smtClean="0"/>
          </a:p>
          <a:p>
            <a:pPr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endParaRPr lang="en-GB" b="1" kern="0" dirty="0" smtClean="0"/>
          </a:p>
          <a:p>
            <a:pPr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endParaRPr lang="en-GB" b="1" kern="0" dirty="0" smtClean="0"/>
          </a:p>
          <a:p>
            <a:pPr defTabSz="914400">
              <a:lnSpc>
                <a:spcPct val="75000"/>
              </a:lnSpc>
              <a:spcBef>
                <a:spcPts val="600"/>
              </a:spcBef>
              <a:buSzPct val="140000"/>
              <a:buFont typeface="Webdings" pitchFamily="18" charset="2"/>
              <a:buNone/>
              <a:defRPr/>
            </a:pPr>
            <a:endParaRPr lang="ar-JO" kern="0" dirty="0"/>
          </a:p>
        </p:txBody>
      </p:sp>
      <p:sp>
        <p:nvSpPr>
          <p:cNvPr id="13" name="Left Brace 12"/>
          <p:cNvSpPr/>
          <p:nvPr/>
        </p:nvSpPr>
        <p:spPr>
          <a:xfrm>
            <a:off x="7772898" y="1916641"/>
            <a:ext cx="214628" cy="1234928"/>
          </a:xfrm>
          <a:prstGeom prst="leftBrac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7173930" y="2821172"/>
            <a:ext cx="660400" cy="457200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068946" y="5543107"/>
            <a:ext cx="8414705" cy="533400"/>
          </a:xfrm>
          <a:prstGeom prst="roundRect">
            <a:avLst/>
          </a:prstGeom>
          <a:solidFill>
            <a:srgbClr val="BE0F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ar-JO" sz="2400" dirty="0" smtClean="0">
                <a:solidFill>
                  <a:schemeClr val="bg1"/>
                </a:solidFill>
              </a:rPr>
              <a:t>التأكد من تعبئة و ارفاق جميع الوثائق المطلوبة و المرفقات لتفادي الرفض</a:t>
            </a:r>
            <a:endParaRPr lang="en-GB" sz="2400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857494" y="499519"/>
            <a:ext cx="3652312" cy="6981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400" dirty="0">
                <a:solidFill>
                  <a:schemeClr val="bg1"/>
                </a:solidFill>
              </a:rPr>
              <a:t>مغلف الطلب الاولي</a:t>
            </a: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8403" y="260443"/>
            <a:ext cx="6682839" cy="5883804"/>
          </a:xfrm>
        </p:spPr>
        <p:txBody>
          <a:bodyPr/>
          <a:lstStyle/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888642" y="5112913"/>
            <a:ext cx="8802601" cy="125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457097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914192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1371289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1828384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defTabSz="914400" rtl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8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Dax-Light"/>
            </a:endParaRPr>
          </a:p>
          <a:p>
            <a:pPr marL="457200" indent="-457200" algn="r" defTabSz="914400" rtl="1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8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Dax-Light"/>
            </a:endParaRPr>
          </a:p>
          <a:p>
            <a:pPr marL="457200" indent="-457200" algn="r" defTabSz="914400" rtl="1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8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Dax-Light"/>
            </a:endParaRPr>
          </a:p>
          <a:p>
            <a:pPr marL="457200" indent="-457200" algn="r" defTabSz="914400" rtl="1">
              <a:buFont typeface="Arial" panose="020B0604020202020204" pitchFamily="34" charset="0"/>
              <a:buChar char="•"/>
            </a:pPr>
            <a:r>
              <a:rPr lang="ar-JO" sz="1800" u="sng" dirty="0" smtClean="0">
                <a:solidFill>
                  <a:srgbClr val="8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Dax-Light"/>
              </a:rPr>
              <a:t>سيتم استقبال الاسئله والاستفسارات على البريد الالكتروني </a:t>
            </a:r>
            <a:r>
              <a:rPr lang="en-US" sz="1800" u="sng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Dax-Light"/>
                <a:hlinkClick r:id="rId2"/>
              </a:rPr>
              <a:t>CRM.Export@jedco.gov.jo</a:t>
            </a:r>
            <a:r>
              <a:rPr lang="ar-JO" sz="1800" u="sng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Dax-Light"/>
              </a:rPr>
              <a:t> </a:t>
            </a:r>
            <a:r>
              <a:rPr lang="en-US" sz="1800" u="sng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Dax-Light"/>
              </a:rPr>
              <a:t> </a:t>
            </a:r>
            <a:r>
              <a:rPr lang="ar-JO" sz="1800" u="sng" dirty="0" smtClean="0">
                <a:solidFill>
                  <a:srgbClr val="8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Dax-Light"/>
              </a:rPr>
              <a:t>ابتداء من 1/8ولغاية 15/8/2021</a:t>
            </a:r>
          </a:p>
          <a:p>
            <a:pPr algn="ctr" defTabSz="914400" rtl="1"/>
            <a:r>
              <a:rPr lang="en-US" sz="1800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Dax-Light"/>
                <a:hlinkClick r:id="rId3"/>
              </a:rPr>
              <a:t>www.jedco.gov.jo</a:t>
            </a:r>
            <a:endParaRPr lang="en-US" sz="1800" dirty="0" smtClean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Dax-Light"/>
            </a:endParaRPr>
          </a:p>
          <a:p>
            <a:pPr marL="457200" indent="-457200" algn="r" defTabSz="914400" rtl="1"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Dax-Ligh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31339" y="113227"/>
            <a:ext cx="3415692" cy="4663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ar-JO" sz="2400" dirty="0" smtClean="0">
              <a:solidFill>
                <a:schemeClr val="bg1"/>
              </a:solidFill>
            </a:endParaRPr>
          </a:p>
          <a:p>
            <a:pPr algn="r"/>
            <a:r>
              <a:rPr lang="ar-JO" sz="2400" dirty="0" smtClean="0">
                <a:solidFill>
                  <a:schemeClr val="bg1"/>
                </a:solidFill>
              </a:rPr>
              <a:t>الجدول الزمني للمشروع</a:t>
            </a: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41823"/>
              </p:ext>
            </p:extLst>
          </p:nvPr>
        </p:nvGraphicFramePr>
        <p:xfrm>
          <a:off x="1770842" y="914403"/>
          <a:ext cx="7141804" cy="381514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310572"/>
                <a:gridCol w="3831232"/>
              </a:tblGrid>
              <a:tr h="45918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اطلاق المشروع وتحميل جميع الوثائق على موقع المؤسسه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1/8/2021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918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استلام طلبات المرحله الاولى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15/8/2021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918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اعلان نتائج المرحله الاولى والدعوه الى التدريب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20/8/2021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918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استلام طلبات المرحله الثانيه- خطط التصدير والموازنات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30/8/2021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918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الانتهاء من تقييم المرحله الثانيه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15/9/2021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918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مرحلة اعداد العقود وحفل التوقيع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30/9/2021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918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مرحلة صرف الدفعه الاولى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1400" dirty="0">
                          <a:effectLst/>
                        </a:rPr>
                        <a:t>بداية شهر 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0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DCO PowerPoint-out_Cover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" y="0"/>
            <a:ext cx="99044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22" y="2130426"/>
            <a:ext cx="2015582" cy="260520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Thank you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60443"/>
            <a:ext cx="6682839" cy="5883804"/>
          </a:xfrm>
        </p:spPr>
        <p:txBody>
          <a:bodyPr>
            <a:normAutofit/>
          </a:bodyPr>
          <a:lstStyle/>
          <a:p>
            <a:pPr lvl="0" algn="r" rtl="1">
              <a:buFont typeface="Wingdings" pitchFamily="2" charset="2"/>
              <a:buChar char="§"/>
            </a:pPr>
            <a:r>
              <a:rPr lang="ar-JO" dirty="0" smtClean="0">
                <a:solidFill>
                  <a:schemeClr val="tx1"/>
                </a:solidFill>
              </a:rPr>
              <a:t>  </a:t>
            </a:r>
            <a:endParaRPr lang="en-US" b="1" dirty="0" smtClean="0"/>
          </a:p>
          <a:p>
            <a:pPr lvl="0" algn="r" rtl="1">
              <a:buFont typeface="Wingdings" pitchFamily="2" charset="2"/>
              <a:buChar char="§"/>
            </a:pPr>
            <a:endParaRPr lang="en-US" b="1" dirty="0" smtClean="0"/>
          </a:p>
          <a:p>
            <a:pPr lvl="0" algn="r" rtl="1">
              <a:buFont typeface="Wingdings" pitchFamily="2" charset="2"/>
              <a:buChar char="§"/>
            </a:pPr>
            <a:endParaRPr lang="en-US" dirty="0" smtClean="0"/>
          </a:p>
          <a:p>
            <a:pPr algn="r" rtl="1">
              <a:buFont typeface="Wingdings" pitchFamily="2" charset="2"/>
              <a:buChar char="§"/>
            </a:pPr>
            <a:endParaRPr lang="en-US" dirty="0" smtClean="0"/>
          </a:p>
          <a:p>
            <a:pPr lvl="0" algn="r" rtl="1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658781"/>
              </p:ext>
            </p:extLst>
          </p:nvPr>
        </p:nvGraphicFramePr>
        <p:xfrm>
          <a:off x="2806700" y="1276350"/>
          <a:ext cx="70993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24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1832498" cy="75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DCE88E-5C34-4802-9500-9F1E2E04AFF6}"/>
              </a:ext>
            </a:extLst>
          </p:cNvPr>
          <p:cNvSpPr/>
          <p:nvPr/>
        </p:nvSpPr>
        <p:spPr bwMode="auto">
          <a:xfrm>
            <a:off x="9" y="6629400"/>
            <a:ext cx="9904413" cy="228600"/>
          </a:xfrm>
          <a:prstGeom prst="rect">
            <a:avLst/>
          </a:prstGeom>
          <a:solidFill>
            <a:srgbClr val="E41738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04" tIns="45704" rIns="45704" bIns="45704" numCol="1" rtlCol="0" anchor="ctr" anchorCtr="0" compatLnSpc="1">
            <a:prstTxWarp prst="textNoShape">
              <a:avLst/>
            </a:prstTxWarp>
          </a:bodyPr>
          <a:lstStyle/>
          <a:p>
            <a:pPr algn="ctr" defTabSz="9140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E41738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8683" y="765544"/>
            <a:ext cx="399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Sans"/>
              </a:rPr>
              <a:t>أهداف البرنامج: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ogger San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6465" y="1674254"/>
            <a:ext cx="9571499" cy="2684464"/>
            <a:chOff x="235264" y="2520419"/>
            <a:chExt cx="9571499" cy="2178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623" y="2610188"/>
              <a:ext cx="1789814" cy="12687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9" name="TextBox 48"/>
            <p:cNvSpPr txBox="1"/>
            <p:nvPr/>
          </p:nvSpPr>
          <p:spPr>
            <a:xfrm>
              <a:off x="7804298" y="4145215"/>
              <a:ext cx="2002465" cy="29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b="1" dirty="0" smtClean="0">
                  <a:solidFill>
                    <a:srgbClr val="0064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ogger Sans"/>
                </a:rPr>
                <a:t>البدء بالتصدير </a:t>
              </a:r>
              <a:endParaRPr lang="en-US" b="1" dirty="0">
                <a:solidFill>
                  <a:srgbClr val="0064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San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010" y="2541012"/>
              <a:ext cx="1792224" cy="140711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6" name="TextBox 55"/>
            <p:cNvSpPr txBox="1"/>
            <p:nvPr/>
          </p:nvSpPr>
          <p:spPr>
            <a:xfrm>
              <a:off x="5245880" y="4174559"/>
              <a:ext cx="2002465" cy="29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b="1" dirty="0">
                  <a:solidFill>
                    <a:srgbClr val="0064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ogger Sans"/>
                </a:rPr>
                <a:t>زيادة التنافسية</a:t>
              </a:r>
              <a:endParaRPr lang="en-US" b="1" dirty="0">
                <a:solidFill>
                  <a:srgbClr val="0064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San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3396" y="2520419"/>
              <a:ext cx="1792224" cy="14483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9" name="TextBox 58"/>
            <p:cNvSpPr txBox="1"/>
            <p:nvPr/>
          </p:nvSpPr>
          <p:spPr>
            <a:xfrm>
              <a:off x="2758275" y="4174559"/>
              <a:ext cx="2002465" cy="524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b="1" dirty="0">
                  <a:solidFill>
                    <a:srgbClr val="0064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ogger Sans"/>
                </a:rPr>
                <a:t>تشجيع التشبيك بين الشركات</a:t>
              </a:r>
              <a:endParaRPr lang="en-US" b="1" dirty="0">
                <a:solidFill>
                  <a:srgbClr val="0064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Sans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82" y="2620198"/>
              <a:ext cx="1792224" cy="124874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0" name="TextBox 59"/>
            <p:cNvSpPr txBox="1"/>
            <p:nvPr/>
          </p:nvSpPr>
          <p:spPr>
            <a:xfrm>
              <a:off x="235264" y="4174559"/>
              <a:ext cx="2002465" cy="29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b="1" dirty="0">
                  <a:solidFill>
                    <a:srgbClr val="0064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ogger Sans"/>
                </a:rPr>
                <a:t>فتح أسواق جديدة</a:t>
              </a:r>
              <a:endParaRPr lang="en-US" b="1" dirty="0">
                <a:solidFill>
                  <a:srgbClr val="0064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San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273817D-8565-4D27-BB4E-08702A488474}"/>
              </a:ext>
            </a:extLst>
          </p:cNvPr>
          <p:cNvGrpSpPr/>
          <p:nvPr/>
        </p:nvGrpSpPr>
        <p:grpSpPr>
          <a:xfrm>
            <a:off x="6375182" y="4523369"/>
            <a:ext cx="2002465" cy="2106031"/>
            <a:chOff x="6375182" y="4523369"/>
            <a:chExt cx="2002465" cy="21060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423" y="4523369"/>
              <a:ext cx="1792224" cy="134059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1" name="TextBox 60"/>
            <p:cNvSpPr txBox="1"/>
            <p:nvPr/>
          </p:nvSpPr>
          <p:spPr>
            <a:xfrm>
              <a:off x="6375182" y="5983069"/>
              <a:ext cx="200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b="1" dirty="0">
                  <a:solidFill>
                    <a:srgbClr val="0064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ogger Sans"/>
                </a:rPr>
                <a:t>خفض العجز بالميزان التجاري</a:t>
              </a:r>
              <a:endParaRPr lang="en-US" b="1" dirty="0">
                <a:solidFill>
                  <a:srgbClr val="0064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San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A8EE5AB-24FF-4002-82E1-7E825CC63849}"/>
              </a:ext>
            </a:extLst>
          </p:cNvPr>
          <p:cNvGrpSpPr/>
          <p:nvPr/>
        </p:nvGrpSpPr>
        <p:grpSpPr>
          <a:xfrm>
            <a:off x="3741337" y="4542013"/>
            <a:ext cx="2002465" cy="1842690"/>
            <a:chOff x="3741337" y="4542013"/>
            <a:chExt cx="2002465" cy="184269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458" y="4542013"/>
              <a:ext cx="1792224" cy="130330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3" name="TextBox 62"/>
            <p:cNvSpPr txBox="1"/>
            <p:nvPr/>
          </p:nvSpPr>
          <p:spPr>
            <a:xfrm>
              <a:off x="3741337" y="6015371"/>
              <a:ext cx="2002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b="1" dirty="0">
                  <a:solidFill>
                    <a:srgbClr val="0064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ogger Sans"/>
                </a:rPr>
                <a:t>حل مشكلة البطالة</a:t>
              </a:r>
              <a:endParaRPr lang="en-US" b="1" dirty="0">
                <a:solidFill>
                  <a:srgbClr val="0064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San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DA34170-A984-438D-A68E-D8E95D8E5EC3}"/>
              </a:ext>
            </a:extLst>
          </p:cNvPr>
          <p:cNvGrpSpPr/>
          <p:nvPr/>
        </p:nvGrpSpPr>
        <p:grpSpPr>
          <a:xfrm>
            <a:off x="1330087" y="4567292"/>
            <a:ext cx="2002465" cy="2094410"/>
            <a:chOff x="1330087" y="4567292"/>
            <a:chExt cx="2002465" cy="20944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087" y="4567292"/>
              <a:ext cx="1792224" cy="125274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6" name="TextBox 65"/>
            <p:cNvSpPr txBox="1"/>
            <p:nvPr/>
          </p:nvSpPr>
          <p:spPr>
            <a:xfrm>
              <a:off x="1330087" y="6015371"/>
              <a:ext cx="200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JO" b="1" dirty="0">
                  <a:solidFill>
                    <a:srgbClr val="0064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ogger Sans"/>
                </a:rPr>
                <a:t>مواجهة التحديات الاقتصادية</a:t>
              </a:r>
              <a:endParaRPr lang="en-US" b="1" dirty="0">
                <a:solidFill>
                  <a:srgbClr val="0064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gger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93530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DCO PowerPoint-out_Cover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" y="0"/>
            <a:ext cx="99044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973" y="1813303"/>
            <a:ext cx="2508759" cy="2789694"/>
          </a:xfrm>
        </p:spPr>
        <p:txBody>
          <a:bodyPr>
            <a:normAutofit fontScale="90000"/>
          </a:bodyPr>
          <a:lstStyle/>
          <a:p>
            <a:pPr rtl="1"/>
            <a:r>
              <a:rPr lang="ar-JO" b="1" dirty="0" smtClean="0">
                <a:solidFill>
                  <a:srgbClr val="92D050"/>
                </a:solidFill>
              </a:rPr>
              <a:t/>
            </a:r>
            <a:br>
              <a:rPr lang="ar-JO" b="1" dirty="0" smtClean="0">
                <a:solidFill>
                  <a:srgbClr val="92D050"/>
                </a:solidFill>
              </a:rPr>
            </a:br>
            <a:r>
              <a:rPr lang="ar-JO" b="1" dirty="0">
                <a:solidFill>
                  <a:srgbClr val="92D050"/>
                </a:solidFill>
              </a:rPr>
              <a:t/>
            </a:r>
            <a:br>
              <a:rPr lang="ar-JO" b="1" dirty="0">
                <a:solidFill>
                  <a:srgbClr val="92D050"/>
                </a:solidFill>
              </a:rPr>
            </a:br>
            <a:r>
              <a:rPr lang="ar-JO" sz="4000" b="1" dirty="0" smtClean="0">
                <a:solidFill>
                  <a:srgbClr val="92D050"/>
                </a:solidFill>
              </a:rPr>
              <a:t/>
            </a:r>
            <a:br>
              <a:rPr lang="ar-JO" sz="4000" b="1" dirty="0" smtClean="0">
                <a:solidFill>
                  <a:srgbClr val="92D050"/>
                </a:solidFill>
              </a:rPr>
            </a:br>
            <a:r>
              <a:rPr lang="ar-JO" sz="4000" b="1" dirty="0" smtClean="0">
                <a:solidFill>
                  <a:srgbClr val="00B050"/>
                </a:solidFill>
                <a:latin typeface="Blogger Sans"/>
              </a:rPr>
              <a:t>الفئات والقطاعات</a:t>
            </a:r>
            <a:br>
              <a:rPr lang="ar-JO" sz="4000" b="1" dirty="0" smtClean="0">
                <a:solidFill>
                  <a:srgbClr val="00B050"/>
                </a:solidFill>
                <a:latin typeface="Blogger Sans"/>
              </a:rPr>
            </a:br>
            <a:r>
              <a:rPr lang="ar-JO" sz="4000" b="1" dirty="0" smtClean="0">
                <a:solidFill>
                  <a:srgbClr val="00B050"/>
                </a:solidFill>
                <a:latin typeface="Blogger Sans"/>
              </a:rPr>
              <a:t> المستهدفه</a:t>
            </a:r>
            <a:r>
              <a:rPr lang="en-US" sz="4000" b="1" dirty="0">
                <a:solidFill>
                  <a:srgbClr val="00B050"/>
                </a:solidFill>
                <a:latin typeface="Blogger Sans"/>
              </a:rPr>
              <a:t/>
            </a:r>
            <a:br>
              <a:rPr lang="en-US" sz="4000" b="1" dirty="0">
                <a:solidFill>
                  <a:srgbClr val="00B050"/>
                </a:solidFill>
                <a:latin typeface="Blogger Sans"/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" name="Shape 134"/>
          <p:cNvSpPr/>
          <p:nvPr/>
        </p:nvSpPr>
        <p:spPr>
          <a:xfrm>
            <a:off x="2980974" y="380101"/>
            <a:ext cx="660375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numCol="1">
            <a:spAutoFit/>
          </a:bodyPr>
          <a:lstStyle/>
          <a:p>
            <a:pPr algn="just" rtl="1">
              <a:spcBef>
                <a:spcPct val="0"/>
              </a:spcBef>
              <a:defRPr/>
            </a:pPr>
            <a:endParaRPr lang="ar-JO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641711"/>
            <a:ext cx="69803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ar-JO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الفئات المستهدفه :</a:t>
            </a:r>
          </a:p>
          <a:p>
            <a:pPr algn="just" rtl="1"/>
            <a:endParaRPr lang="ar-JO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الشركات الناشئه والصغيره التي لم يسبق لها التصدير </a:t>
            </a:r>
            <a:r>
              <a:rPr lang="ar-JO" sz="2800" b="1" dirty="0" smtClean="0">
                <a:solidFill>
                  <a:srgbClr val="C00000"/>
                </a:solidFill>
              </a:rPr>
              <a:t>أو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لم تتجاوز صادراتها قيمة 30 ألف دينار في الأعوام  </a:t>
            </a:r>
            <a:r>
              <a:rPr lang="ar-JO" sz="2800" b="1" u="sng" dirty="0" smtClean="0">
                <a:solidFill>
                  <a:schemeClr val="accent1">
                    <a:lumMod val="75000"/>
                  </a:schemeClr>
                </a:solidFill>
              </a:rPr>
              <a:t>2018-2019-2020 </a:t>
            </a:r>
          </a:p>
          <a:p>
            <a:pPr lvl="0" algn="r" rtl="1"/>
            <a:endParaRPr lang="ar-JO" sz="28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3413" r="21015" b="20252"/>
          <a:stretch/>
        </p:blipFill>
        <p:spPr>
          <a:xfrm>
            <a:off x="8157032" y="5104695"/>
            <a:ext cx="1662014" cy="1264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74" y="4893972"/>
            <a:ext cx="2072640" cy="147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الفئة المستهدفة وأهميتها وكيفية تحديدها - T.Rex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الفئة المستهدفة وأهميتها وكيفية تحديدها - T.Rex Magaz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الفئة المستهدفة وأهميتها وكيفية تحديدها - T.Rex Magaz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Supercharge Your Icons by Understanding the Target Audience | Kyle Ada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49" y="5631759"/>
            <a:ext cx="2557799" cy="8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upercharge Your Icons by Understanding the Target Audience | Kyle Ada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613" y="4867509"/>
            <a:ext cx="2557799" cy="8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DCO PowerPoint-out_Cover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" y="0"/>
            <a:ext cx="99044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41" y="1706879"/>
            <a:ext cx="2340517" cy="2477663"/>
          </a:xfrm>
        </p:spPr>
        <p:txBody>
          <a:bodyPr>
            <a:normAutofit fontScale="90000"/>
          </a:bodyPr>
          <a:lstStyle/>
          <a:p>
            <a:pPr rtl="1"/>
            <a:r>
              <a:rPr lang="ar-JO" b="1" dirty="0" smtClean="0">
                <a:solidFill>
                  <a:srgbClr val="92D050"/>
                </a:solidFill>
              </a:rPr>
              <a:t/>
            </a:r>
            <a:br>
              <a:rPr lang="ar-JO" b="1" dirty="0" smtClean="0">
                <a:solidFill>
                  <a:srgbClr val="92D050"/>
                </a:solidFill>
              </a:rPr>
            </a:br>
            <a:r>
              <a:rPr lang="ar-JO" b="1" dirty="0">
                <a:solidFill>
                  <a:srgbClr val="92D050"/>
                </a:solidFill>
              </a:rPr>
              <a:t/>
            </a:r>
            <a:br>
              <a:rPr lang="ar-JO" b="1" dirty="0">
                <a:solidFill>
                  <a:srgbClr val="92D050"/>
                </a:solidFill>
              </a:rPr>
            </a:br>
            <a:r>
              <a:rPr lang="ar-JO" sz="4000" b="1" dirty="0" smtClean="0">
                <a:solidFill>
                  <a:srgbClr val="92D050"/>
                </a:solidFill>
              </a:rPr>
              <a:t/>
            </a:r>
            <a:br>
              <a:rPr lang="ar-JO" sz="4000" b="1" dirty="0" smtClean="0">
                <a:solidFill>
                  <a:srgbClr val="92D050"/>
                </a:solidFill>
              </a:rPr>
            </a:br>
            <a:r>
              <a:rPr lang="ar-JO" sz="4000" b="1" dirty="0" smtClean="0">
                <a:solidFill>
                  <a:srgbClr val="00B050"/>
                </a:solidFill>
                <a:latin typeface="Blogger Sans"/>
              </a:rPr>
              <a:t>الفئات والقطاعات</a:t>
            </a:r>
            <a:br>
              <a:rPr lang="ar-JO" sz="4000" b="1" dirty="0" smtClean="0">
                <a:solidFill>
                  <a:srgbClr val="00B050"/>
                </a:solidFill>
                <a:latin typeface="Blogger Sans"/>
              </a:rPr>
            </a:br>
            <a:r>
              <a:rPr lang="ar-JO" sz="4000" b="1" dirty="0" smtClean="0">
                <a:solidFill>
                  <a:srgbClr val="00B050"/>
                </a:solidFill>
                <a:latin typeface="Blogger Sans"/>
              </a:rPr>
              <a:t> المستهدفه</a:t>
            </a:r>
            <a:r>
              <a:rPr lang="en-US" sz="4000" b="1" dirty="0">
                <a:solidFill>
                  <a:srgbClr val="00B050"/>
                </a:solidFill>
                <a:latin typeface="Blogger Sans"/>
              </a:rPr>
              <a:t/>
            </a:r>
            <a:br>
              <a:rPr lang="en-US" sz="4000" b="1" dirty="0">
                <a:solidFill>
                  <a:srgbClr val="00B050"/>
                </a:solidFill>
                <a:latin typeface="Blogger Sans"/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" name="Shape 134"/>
          <p:cNvSpPr/>
          <p:nvPr/>
        </p:nvSpPr>
        <p:spPr>
          <a:xfrm>
            <a:off x="2980974" y="380101"/>
            <a:ext cx="660375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numCol="1">
            <a:spAutoFit/>
          </a:bodyPr>
          <a:lstStyle/>
          <a:p>
            <a:pPr algn="just" rtl="1">
              <a:spcBef>
                <a:spcPct val="0"/>
              </a:spcBef>
              <a:defRPr/>
            </a:pPr>
            <a:endParaRPr lang="ar-JO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1990" y="641711"/>
            <a:ext cx="68515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JO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القطاعات المستهدفه </a:t>
            </a:r>
          </a:p>
          <a:p>
            <a:pPr marL="457200" indent="-457200" algn="r" rtl="1">
              <a:lnSpc>
                <a:spcPct val="200000"/>
              </a:lnSpc>
              <a:buFont typeface="+mj-lt"/>
              <a:buAutoNum type="arabicPeriod"/>
            </a:pP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قطاع </a:t>
            </a: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</a:rPr>
              <a:t>تكنولوجيا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المعلومات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والتطبيقات الهاتفيه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 algn="r" rtl="1">
              <a:lnSpc>
                <a:spcPct val="200000"/>
              </a:lnSpc>
              <a:buFont typeface="+mj-lt"/>
              <a:buAutoNum type="arabicPeriod"/>
            </a:pPr>
            <a:r>
              <a:rPr lang="ar-JO" b="1" dirty="0" smtClean="0">
                <a:solidFill>
                  <a:schemeClr val="accent1">
                    <a:lumMod val="75000"/>
                  </a:schemeClr>
                </a:solidFill>
              </a:rPr>
              <a:t>قطاع الأستشارات الأداريه والتدريب والخدمات الماليه والقانونيه ودور الترجمه</a:t>
            </a:r>
          </a:p>
          <a:p>
            <a:pPr marL="457200" lvl="0" indent="-457200" algn="r" rtl="1">
              <a:lnSpc>
                <a:spcPct val="200000"/>
              </a:lnSpc>
              <a:buFont typeface="+mj-lt"/>
              <a:buAutoNum type="arabicPeriod"/>
            </a:pP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التصميم الداخلي والديكور </a:t>
            </a:r>
          </a:p>
          <a:p>
            <a:pPr marL="457200" lvl="0" indent="-457200" algn="r" rtl="1">
              <a:lnSpc>
                <a:spcPct val="200000"/>
              </a:lnSpc>
              <a:buFont typeface="+mj-lt"/>
              <a:buAutoNum type="arabicPeriod"/>
            </a:pP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الهندسي والمعماري </a:t>
            </a:r>
          </a:p>
          <a:p>
            <a:pPr marL="457200" lvl="0" indent="-457200" algn="r" rtl="1">
              <a:lnSpc>
                <a:spcPct val="200000"/>
              </a:lnSpc>
              <a:buFont typeface="+mj-lt"/>
              <a:buAutoNum type="arabicPeriod"/>
            </a:pPr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السياحة والضيافه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0" indent="-457200" algn="r" rtl="1">
              <a:lnSpc>
                <a:spcPct val="200000"/>
              </a:lnSpc>
              <a:buFont typeface="+mj-lt"/>
              <a:buAutoNum type="arabicPeriod"/>
            </a:pPr>
            <a:r>
              <a:rPr lang="ar-JO" sz="2000" b="1" dirty="0">
                <a:solidFill>
                  <a:schemeClr val="accent1">
                    <a:lumMod val="75000"/>
                  </a:schemeClr>
                </a:solidFill>
              </a:rPr>
              <a:t>قطاع الرعايه الصحيه والسياحه العلاجيه</a:t>
            </a:r>
          </a:p>
          <a:p>
            <a:pPr lvl="0" algn="r" rtl="1"/>
            <a:endParaRPr lang="ar-JO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DCO PowerPoint-out_Cover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" y="0"/>
            <a:ext cx="99044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41" y="1706879"/>
            <a:ext cx="2340517" cy="2477663"/>
          </a:xfrm>
        </p:spPr>
        <p:txBody>
          <a:bodyPr>
            <a:normAutofit fontScale="90000"/>
          </a:bodyPr>
          <a:lstStyle/>
          <a:p>
            <a:pPr rtl="1"/>
            <a:r>
              <a:rPr lang="ar-JO" b="1" dirty="0" smtClean="0">
                <a:solidFill>
                  <a:srgbClr val="92D050"/>
                </a:solidFill>
              </a:rPr>
              <a:t/>
            </a:r>
            <a:br>
              <a:rPr lang="ar-JO" b="1" dirty="0" smtClean="0">
                <a:solidFill>
                  <a:srgbClr val="92D050"/>
                </a:solidFill>
              </a:rPr>
            </a:br>
            <a:r>
              <a:rPr lang="ar-JO" b="1" dirty="0">
                <a:solidFill>
                  <a:srgbClr val="92D050"/>
                </a:solidFill>
              </a:rPr>
              <a:t/>
            </a:r>
            <a:br>
              <a:rPr lang="ar-JO" b="1" dirty="0">
                <a:solidFill>
                  <a:srgbClr val="92D050"/>
                </a:solidFill>
              </a:rPr>
            </a:br>
            <a:r>
              <a:rPr lang="ar-JO" sz="4000" b="1" dirty="0" smtClean="0">
                <a:solidFill>
                  <a:srgbClr val="92D050"/>
                </a:solidFill>
              </a:rPr>
              <a:t/>
            </a:r>
            <a:br>
              <a:rPr lang="ar-JO" sz="4000" b="1" dirty="0" smtClean="0">
                <a:solidFill>
                  <a:srgbClr val="92D050"/>
                </a:solidFill>
              </a:rPr>
            </a:br>
            <a:r>
              <a:rPr lang="ar-JO" sz="4000" b="1" dirty="0">
                <a:solidFill>
                  <a:srgbClr val="00B050"/>
                </a:solidFill>
                <a:latin typeface="Blogger Sans"/>
              </a:rPr>
              <a:t>مبررات اختيار</a:t>
            </a:r>
            <a:r>
              <a:rPr lang="en-US" sz="4000" b="1" dirty="0">
                <a:solidFill>
                  <a:srgbClr val="00B050"/>
                </a:solidFill>
                <a:latin typeface="Blogger Sans"/>
              </a:rPr>
              <a:t/>
            </a:r>
            <a:br>
              <a:rPr lang="en-US" sz="4000" b="1" dirty="0">
                <a:solidFill>
                  <a:srgbClr val="00B050"/>
                </a:solidFill>
                <a:latin typeface="Blogger Sans"/>
              </a:rPr>
            </a:br>
            <a:r>
              <a:rPr lang="ar-JO" sz="4000" b="1" dirty="0">
                <a:solidFill>
                  <a:srgbClr val="00B050"/>
                </a:solidFill>
                <a:latin typeface="Blogger Sans"/>
              </a:rPr>
              <a:t> القطاعات</a:t>
            </a:r>
            <a:r>
              <a:rPr lang="en-US" sz="4000" b="1" dirty="0">
                <a:solidFill>
                  <a:srgbClr val="00B050"/>
                </a:solidFill>
                <a:latin typeface="Blogger Sans"/>
              </a:rPr>
              <a:t/>
            </a:r>
            <a:br>
              <a:rPr lang="en-US" sz="4000" b="1" dirty="0">
                <a:solidFill>
                  <a:srgbClr val="00B050"/>
                </a:solidFill>
                <a:latin typeface="Blogger Sans"/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5" name="Shape 134"/>
          <p:cNvSpPr/>
          <p:nvPr/>
        </p:nvSpPr>
        <p:spPr>
          <a:xfrm>
            <a:off x="2980974" y="380101"/>
            <a:ext cx="660375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numCol="1">
            <a:spAutoFit/>
          </a:bodyPr>
          <a:lstStyle/>
          <a:p>
            <a:pPr algn="just" rtl="1">
              <a:spcBef>
                <a:spcPct val="0"/>
              </a:spcBef>
              <a:defRPr/>
            </a:pPr>
            <a:endParaRPr lang="ar-JO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1990" y="641711"/>
            <a:ext cx="6851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JO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القطاعات المستهدفه </a:t>
            </a:r>
          </a:p>
          <a:p>
            <a:pPr lvl="0" algn="r" rtl="1"/>
            <a:endParaRPr lang="ar-JO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 algn="just" rt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ar-JO" sz="2800" b="1" dirty="0">
                <a:solidFill>
                  <a:srgbClr val="0070C0"/>
                </a:solidFill>
              </a:rPr>
              <a:t>ادراج هذه القطاعات ضمن القطاعات الرئيسيه بوثيقة الاردن 2025 وادراجها أيضا ضمن خطة التحفيز الاقتصادي وبالتالي تماشيا مع الأولويات الحكوميه </a:t>
            </a:r>
            <a:r>
              <a:rPr lang="ar-JO" sz="2800" b="1" dirty="0" smtClean="0">
                <a:solidFill>
                  <a:srgbClr val="0070C0"/>
                </a:solidFill>
              </a:rPr>
              <a:t>.</a:t>
            </a:r>
          </a:p>
          <a:p>
            <a:pPr marL="457200" lvl="0" indent="-457200" rtl="1">
              <a:buFont typeface="Arial" panose="020B0604020202020204" pitchFamily="34" charset="0"/>
              <a:buChar char="•"/>
            </a:pPr>
            <a:endParaRPr lang="en-US" sz="2800" u="sng" dirty="0">
              <a:solidFill>
                <a:srgbClr val="0070C0"/>
              </a:solidFill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rgbClr val="0070C0"/>
                </a:solidFill>
              </a:rPr>
              <a:t>وجود الكادر البشري الاردني المتخصص والمؤهل</a:t>
            </a:r>
          </a:p>
          <a:p>
            <a:pPr marL="457200" lvl="0" indent="-457200" rtl="1">
              <a:buFont typeface="Arial" panose="020B0604020202020204" pitchFamily="34" charset="0"/>
              <a:buChar char="•"/>
            </a:pPr>
            <a:endParaRPr lang="en-US" sz="2800" u="sng" dirty="0">
              <a:solidFill>
                <a:srgbClr val="0070C0"/>
              </a:solidFill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rgbClr val="0070C0"/>
                </a:solidFill>
              </a:rPr>
              <a:t>اتساع الخدمات الرقميه  وعولمتها مثل الاستشارات الهندسيه والدورات </a:t>
            </a:r>
            <a:r>
              <a:rPr lang="ar-JO" sz="2800" b="1" dirty="0" smtClean="0">
                <a:solidFill>
                  <a:srgbClr val="0070C0"/>
                </a:solidFill>
              </a:rPr>
              <a:t>التدريبية والفحوص </a:t>
            </a:r>
            <a:r>
              <a:rPr lang="ar-JO" sz="2800" b="1" dirty="0">
                <a:solidFill>
                  <a:srgbClr val="0070C0"/>
                </a:solidFill>
              </a:rPr>
              <a:t>الطبيه والتصاميم الهندسيه وتداولها عبر الانترنت .</a:t>
            </a:r>
          </a:p>
        </p:txBody>
      </p:sp>
    </p:spTree>
    <p:extLst>
      <p:ext uri="{BB962C8B-B14F-4D97-AF65-F5344CB8AC3E}">
        <p14:creationId xmlns:p14="http://schemas.microsoft.com/office/powerpoint/2010/main" val="39380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DCE88E-5C34-4802-9500-9F1E2E04AFF6}"/>
              </a:ext>
            </a:extLst>
          </p:cNvPr>
          <p:cNvSpPr/>
          <p:nvPr/>
        </p:nvSpPr>
        <p:spPr bwMode="auto">
          <a:xfrm>
            <a:off x="9" y="6629400"/>
            <a:ext cx="9904413" cy="228600"/>
          </a:xfrm>
          <a:prstGeom prst="rect">
            <a:avLst/>
          </a:prstGeom>
          <a:solidFill>
            <a:srgbClr val="E41738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04" tIns="45704" rIns="45704" bIns="45704" numCol="1" rtlCol="0" anchor="ctr" anchorCtr="0" compatLnSpc="1">
            <a:prstTxWarp prst="textNoShape">
              <a:avLst/>
            </a:prstTxWarp>
          </a:bodyPr>
          <a:lstStyle/>
          <a:p>
            <a:pPr algn="ctr" defTabSz="9140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E41738"/>
              </a:solidFill>
            </a:endParaRPr>
          </a:p>
        </p:txBody>
      </p:sp>
      <p:sp>
        <p:nvSpPr>
          <p:cNvPr id="11268" name="Slide Number Placeholder 11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85303" y="614853"/>
            <a:ext cx="24288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3000" b="1" u="sng" dirty="0" smtClean="0">
                <a:solidFill>
                  <a:srgbClr val="006491"/>
                </a:solidFill>
                <a:latin typeface="Blogger Sans"/>
              </a:rPr>
              <a:t>نبذة عن البرنامج:</a:t>
            </a:r>
            <a:endParaRPr lang="en-US" sz="3000" b="1" u="sng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29702" y="1925392"/>
            <a:ext cx="8447863" cy="76629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500" dirty="0"/>
              <a:t>الطلبات </a:t>
            </a:r>
            <a:r>
              <a:rPr lang="ar-JO" sz="2500" dirty="0" smtClean="0"/>
              <a:t>المؤهله اداريا وفنيا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5653824" y="2781836"/>
            <a:ext cx="3618965" cy="2622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28600" algn="l"/>
              </a:tabLst>
            </a:pPr>
            <a:endParaRPr lang="ar-JO" b="1" dirty="0">
              <a:solidFill>
                <a:srgbClr val="00B050"/>
              </a:solidFill>
              <a:latin typeface="Blogger Sans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ar-JO" sz="2000" b="1" dirty="0" smtClean="0">
                <a:solidFill>
                  <a:srgbClr val="00B050"/>
                </a:solidFill>
                <a:latin typeface="Blogger Sans"/>
              </a:rPr>
              <a:t>سقف المنحة للشركة: </a:t>
            </a: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15الف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دينار</a:t>
            </a: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.</a:t>
            </a:r>
            <a:endParaRPr lang="ar-JO" sz="2000" b="1" dirty="0">
              <a:solidFill>
                <a:srgbClr val="006491"/>
              </a:solidFill>
              <a:latin typeface="Blogger Sans"/>
            </a:endParaRPr>
          </a:p>
          <a:p>
            <a:pPr marL="285750" marR="0" lvl="0" indent="-2857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ar-JO" sz="2000" b="1" dirty="0">
                <a:solidFill>
                  <a:srgbClr val="00B050"/>
                </a:solidFill>
                <a:latin typeface="Blogger Sans"/>
              </a:rPr>
              <a:t>نسبة التمويل: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لا تزيد عن </a:t>
            </a: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80%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من اجمالي كلفة المشروع.</a:t>
            </a:r>
            <a:endParaRPr lang="en-US" sz="2000" b="1" dirty="0">
              <a:solidFill>
                <a:srgbClr val="006491"/>
              </a:solidFill>
              <a:latin typeface="Blogger Sans"/>
            </a:endParaRPr>
          </a:p>
          <a:p>
            <a:pPr marR="0" lvl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28600" algn="l"/>
              </a:tabLst>
            </a:pPr>
            <a:endParaRPr lang="ar-JO" b="1" dirty="0">
              <a:solidFill>
                <a:srgbClr val="006491"/>
              </a:solidFill>
              <a:latin typeface="Blogger Sans"/>
            </a:endParaRPr>
          </a:p>
          <a:p>
            <a:pPr marR="0" lvl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28600" algn="l"/>
              </a:tabLst>
            </a:pPr>
            <a:endParaRPr lang="ar-JO" b="1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276" y="2665926"/>
            <a:ext cx="4350340" cy="314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US" sz="2000" b="1" dirty="0">
              <a:solidFill>
                <a:srgbClr val="006491"/>
              </a:solidFill>
              <a:latin typeface="Blogger San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ملاحظة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# </a:t>
            </a:r>
            <a:r>
              <a:rPr lang="en-US" sz="2000" b="1" dirty="0" smtClean="0">
                <a:solidFill>
                  <a:srgbClr val="006491"/>
                </a:solidFill>
                <a:latin typeface="Blogger Sans"/>
              </a:rPr>
              <a:t>1</a:t>
            </a: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: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يجب </a:t>
            </a: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أن لا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تزيد قيمة مساهمة المؤسسة في مجموع كلف المعدات  والاجهزه والأنظمه المحوسبه عن </a:t>
            </a:r>
            <a:r>
              <a:rPr lang="en-US" sz="2000" b="1" dirty="0" smtClean="0">
                <a:solidFill>
                  <a:srgbClr val="006491"/>
                </a:solidFill>
                <a:latin typeface="Blogger Sans"/>
              </a:rPr>
              <a:t>9</a:t>
            </a: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الف دينار، وبنسبة تمويل لا تزيد عن 60% من قيمة المنحة الاجمالية.</a:t>
            </a:r>
            <a:endParaRPr lang="en-US" sz="2000" b="1" dirty="0">
              <a:solidFill>
                <a:srgbClr val="006491"/>
              </a:solidFill>
              <a:latin typeface="Blogger Sans"/>
            </a:endParaRPr>
          </a:p>
          <a:p>
            <a:pPr marR="0" lvl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28600" algn="l"/>
              </a:tabLst>
            </a:pPr>
            <a:endParaRPr lang="en-US" sz="1600" b="1" dirty="0">
              <a:solidFill>
                <a:srgbClr val="006491"/>
              </a:solidFill>
              <a:latin typeface="Blogger Sans"/>
            </a:endParaRPr>
          </a:p>
          <a:p>
            <a:pPr marR="0" lvl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228600" algn="l"/>
              </a:tabLst>
            </a:pPr>
            <a:endParaRPr lang="ar-JO" sz="1600" b="1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151" y="1168851"/>
            <a:ext cx="29370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3000" b="1" dirty="0">
                <a:solidFill>
                  <a:srgbClr val="00B050"/>
                </a:solidFill>
                <a:latin typeface="Blogger Sans"/>
              </a:rPr>
              <a:t>مكونات الدعم المالي :</a:t>
            </a:r>
            <a:endParaRPr lang="en-US" sz="3000" b="1" dirty="0">
              <a:solidFill>
                <a:srgbClr val="00B050"/>
              </a:solidFill>
              <a:latin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340608529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DCE88E-5C34-4802-9500-9F1E2E04AFF6}"/>
              </a:ext>
            </a:extLst>
          </p:cNvPr>
          <p:cNvSpPr/>
          <p:nvPr/>
        </p:nvSpPr>
        <p:spPr bwMode="auto">
          <a:xfrm>
            <a:off x="9" y="6629400"/>
            <a:ext cx="9904413" cy="228600"/>
          </a:xfrm>
          <a:prstGeom prst="rect">
            <a:avLst/>
          </a:prstGeom>
          <a:solidFill>
            <a:srgbClr val="E41738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04" tIns="45704" rIns="45704" bIns="45704" numCol="1" rtlCol="0" anchor="ctr" anchorCtr="0" compatLnSpc="1">
            <a:prstTxWarp prst="textNoShape">
              <a:avLst/>
            </a:prstTxWarp>
          </a:bodyPr>
          <a:lstStyle/>
          <a:p>
            <a:pPr algn="ctr" defTabSz="9140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E41738"/>
              </a:solidFill>
            </a:endParaRPr>
          </a:p>
        </p:txBody>
      </p:sp>
      <p:sp>
        <p:nvSpPr>
          <p:cNvPr id="11268" name="Slide Number Placeholder 11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92593" y="740514"/>
            <a:ext cx="24288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3000" b="1" u="sng" dirty="0">
                <a:solidFill>
                  <a:srgbClr val="006491"/>
                </a:solidFill>
                <a:latin typeface="Blogger Sans"/>
              </a:rPr>
              <a:t>نبذة عن البرنامج:</a:t>
            </a:r>
            <a:endParaRPr lang="en-US" sz="3000" b="1" u="sng" dirty="0">
              <a:solidFill>
                <a:srgbClr val="006491"/>
              </a:solidFill>
              <a:latin typeface="Blogger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5" y="1697896"/>
            <a:ext cx="1549263" cy="91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452255" y="2074711"/>
            <a:ext cx="4857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2000" b="1" dirty="0">
                <a:solidFill>
                  <a:srgbClr val="006491"/>
                </a:solidFill>
                <a:latin typeface="Blogger Sans"/>
              </a:rPr>
              <a:t>جميع محافظات المملكه الأردنية الهاشميه.</a:t>
            </a:r>
            <a:endParaRPr lang="en-US" sz="2000" b="1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52255" y="3373772"/>
            <a:ext cx="5143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أن لا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تقل عن </a:t>
            </a: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شهرين ولا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تزيد عن </a:t>
            </a: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ستة أشهر من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تاريخ توقيع الاتفاقيه.</a:t>
            </a:r>
            <a:endParaRPr lang="en-US" sz="2000" b="1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23385" y="1789336"/>
            <a:ext cx="1828800" cy="8229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b="1" dirty="0">
                <a:solidFill>
                  <a:schemeClr val="bg1"/>
                </a:solidFill>
                <a:latin typeface="Blogger Sans"/>
              </a:rPr>
              <a:t>الموقع الجغرافي</a:t>
            </a:r>
            <a:r>
              <a:rPr lang="ar-JO" b="1" dirty="0">
                <a:solidFill>
                  <a:schemeClr val="bg1"/>
                </a:solidFill>
                <a:latin typeface="Blogger Sans"/>
              </a:rPr>
              <a:t>:</a:t>
            </a:r>
            <a:endParaRPr lang="en-US" b="1" dirty="0">
              <a:solidFill>
                <a:schemeClr val="bg1"/>
              </a:solidFill>
              <a:latin typeface="Blogger San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72400" y="3080973"/>
            <a:ext cx="1828800" cy="100068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b="1" dirty="0">
                <a:solidFill>
                  <a:schemeClr val="bg1"/>
                </a:solidFill>
                <a:latin typeface="Blogger Sans"/>
              </a:rPr>
              <a:t>المدة الزمنية اللازمة لتنفيذ البرنامج</a:t>
            </a:r>
            <a:r>
              <a:rPr lang="ar-JO" dirty="0">
                <a:solidFill>
                  <a:schemeClr val="bg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72400" y="4472381"/>
            <a:ext cx="1828800" cy="171505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b="1" dirty="0">
                <a:solidFill>
                  <a:schemeClr val="bg1"/>
                </a:solidFill>
                <a:latin typeface="Blogger Sans"/>
              </a:rPr>
              <a:t>الية الدفع</a:t>
            </a:r>
            <a:r>
              <a:rPr lang="ar-JO" dirty="0">
                <a:solidFill>
                  <a:schemeClr val="bg1"/>
                </a:solidFill>
                <a:ea typeface="Calibri" panose="020F0502020204030204" pitchFamily="34" charset="0"/>
                <a:cs typeface="Simplified Arabic" panose="02020603050405020304" pitchFamily="18" charset="-78"/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18863" y="4522806"/>
            <a:ext cx="5211232" cy="185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70%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من قيمة المنحة كدفعه أولى"مسبقه "عند توقيع </a:t>
            </a: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الاتفاقيه وبسقف 10500 دينار .</a:t>
            </a:r>
            <a:endParaRPr lang="en-US" sz="2000" b="1" dirty="0">
              <a:solidFill>
                <a:srgbClr val="006491"/>
              </a:solidFill>
              <a:latin typeface="Blogger Sans"/>
            </a:endParaRPr>
          </a:p>
          <a:p>
            <a:pPr marL="285750" indent="-285750" algn="just" rtl="1">
              <a:buFont typeface="Wingdings" panose="05000000000000000000" pitchFamily="2" charset="2"/>
              <a:buChar char="§"/>
            </a:pP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30%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من قيمة المنحة كدفعه ثانيه" </a:t>
            </a: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نهائيه"  وبسقف 4500 دينار  بعد الانتهاء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من تنفيذ جميع انشطة المشروع </a:t>
            </a:r>
            <a:r>
              <a:rPr lang="ar-JO" sz="2000" b="1" dirty="0" smtClean="0">
                <a:solidFill>
                  <a:srgbClr val="006491"/>
                </a:solidFill>
                <a:latin typeface="Blogger Sans"/>
              </a:rPr>
              <a:t>وبعد انهاء المؤسسه لأجراءات </a:t>
            </a:r>
            <a:r>
              <a:rPr lang="ar-JO" sz="2000" b="1" dirty="0">
                <a:solidFill>
                  <a:srgbClr val="006491"/>
                </a:solidFill>
                <a:latin typeface="Blogger Sans"/>
              </a:rPr>
              <a:t>الاغلاق المالي للمشروع.</a:t>
            </a:r>
            <a:endParaRPr lang="en-US" sz="2000" b="1" dirty="0">
              <a:solidFill>
                <a:srgbClr val="006491"/>
              </a:solidFill>
              <a:latin typeface="Blogger San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" y="3080973"/>
            <a:ext cx="1539446" cy="954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5" y="4714131"/>
            <a:ext cx="1549263" cy="987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Left Arrow 3"/>
          <p:cNvSpPr/>
          <p:nvPr/>
        </p:nvSpPr>
        <p:spPr>
          <a:xfrm>
            <a:off x="8686800" y="965915"/>
            <a:ext cx="753414" cy="2704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2862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7" grpId="0" animBg="1"/>
      <p:bldP spid="18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" y="10391"/>
            <a:ext cx="236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EDCE88E-5C34-4802-9500-9F1E2E04AFF6}"/>
              </a:ext>
            </a:extLst>
          </p:cNvPr>
          <p:cNvSpPr/>
          <p:nvPr/>
        </p:nvSpPr>
        <p:spPr bwMode="auto">
          <a:xfrm>
            <a:off x="9" y="6629400"/>
            <a:ext cx="9904413" cy="228600"/>
          </a:xfrm>
          <a:prstGeom prst="rect">
            <a:avLst/>
          </a:prstGeom>
          <a:solidFill>
            <a:srgbClr val="E41738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04" tIns="45704" rIns="45704" bIns="45704" numCol="1" rtlCol="0" anchor="ctr" anchorCtr="0" compatLnSpc="1">
            <a:prstTxWarp prst="textNoShape">
              <a:avLst/>
            </a:prstTxWarp>
          </a:bodyPr>
          <a:lstStyle/>
          <a:p>
            <a:pPr algn="ctr" defTabSz="9140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E41738"/>
              </a:solidFill>
            </a:endParaRPr>
          </a:p>
        </p:txBody>
      </p:sp>
      <p:sp>
        <p:nvSpPr>
          <p:cNvPr id="11268" name="Slide Number Placeholder 112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72351" y="152492"/>
            <a:ext cx="65557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3000" b="1" u="sng" dirty="0" smtClean="0">
                <a:solidFill>
                  <a:srgbClr val="006491"/>
                </a:solidFill>
                <a:latin typeface="Blogger Sans"/>
              </a:rPr>
              <a:t>مراحل المشروع   </a:t>
            </a:r>
            <a:endParaRPr lang="en-US" sz="3000" b="1" u="sng" dirty="0">
              <a:solidFill>
                <a:srgbClr val="006491"/>
              </a:solidFill>
              <a:latin typeface="Blogger San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3398" y="1249251"/>
            <a:ext cx="8920100" cy="507936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JO" sz="2000" dirty="0" smtClean="0">
                <a:solidFill>
                  <a:srgbClr val="0070C0"/>
                </a:solidFill>
              </a:rPr>
              <a:t>تتقدم الشركة الراغبة بالاستفادة من</a:t>
            </a:r>
            <a:r>
              <a:rPr lang="ar-JO" sz="2000" dirty="0">
                <a:solidFill>
                  <a:srgbClr val="0070C0"/>
                </a:solidFill>
              </a:rPr>
              <a:t> المنحة </a:t>
            </a:r>
            <a:r>
              <a:rPr lang="ar-JO" sz="2000" b="1" u="sng" dirty="0" smtClean="0">
                <a:solidFill>
                  <a:srgbClr val="0070C0"/>
                </a:solidFill>
              </a:rPr>
              <a:t>بتسجيل بياناتها الاوليه</a:t>
            </a:r>
            <a:r>
              <a:rPr lang="ar-JO" sz="2000" dirty="0" smtClean="0">
                <a:solidFill>
                  <a:srgbClr val="0070C0"/>
                </a:solidFill>
              </a:rPr>
              <a:t> على البوابه الوطنيه للمنشآت الاقتصاديه على الرابط 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ar-JO" sz="2000" dirty="0" smtClean="0">
                <a:solidFill>
                  <a:srgbClr val="0070C0"/>
                </a:solidFill>
              </a:rPr>
              <a:t> </a:t>
            </a:r>
            <a:r>
              <a:rPr lang="en-US" sz="2000" u="sng" dirty="0" smtClean="0">
                <a:solidFill>
                  <a:srgbClr val="0070C0"/>
                </a:solidFill>
                <a:hlinkClick r:id="rId4"/>
              </a:rPr>
              <a:t>http</a:t>
            </a:r>
            <a:r>
              <a:rPr lang="en-US" sz="2000" u="sng" dirty="0">
                <a:solidFill>
                  <a:srgbClr val="0070C0"/>
                </a:solidFill>
                <a:hlinkClick r:id="rId4"/>
              </a:rPr>
              <a:t>://</a:t>
            </a:r>
            <a:r>
              <a:rPr lang="en-US" sz="2000" u="sng" dirty="0" smtClean="0">
                <a:solidFill>
                  <a:srgbClr val="0070C0"/>
                </a:solidFill>
                <a:hlinkClick r:id="rId4"/>
              </a:rPr>
              <a:t>smehub.jo/Company/Login</a:t>
            </a:r>
            <a:r>
              <a:rPr lang="ar-JO" sz="2000" u="sng" dirty="0" smtClean="0">
                <a:solidFill>
                  <a:srgbClr val="0070C0"/>
                </a:solidFill>
              </a:rPr>
              <a:t> و</a:t>
            </a:r>
            <a:r>
              <a:rPr lang="en-US" sz="2000" u="sng" dirty="0" smtClean="0">
                <a:solidFill>
                  <a:srgbClr val="0070C0"/>
                </a:solidFill>
              </a:rPr>
              <a:t> </a:t>
            </a:r>
            <a:r>
              <a:rPr lang="ar-JO" sz="2000" u="sng" dirty="0" smtClean="0">
                <a:solidFill>
                  <a:srgbClr val="0070C0"/>
                </a:solidFill>
              </a:rPr>
              <a:t>تعبئة بيانات الشركة والضغط على كبسة «بادر بالاهتمام «  واختيار اسم المشروع « اعمالي للتصدير « دعم الشركات الخدميه من اجل التصدير لاول مرة»</a:t>
            </a:r>
          </a:p>
          <a:p>
            <a:pPr lvl="0" algn="just" rtl="1"/>
            <a:endParaRPr lang="ar-JO" sz="2000" u="sng" dirty="0">
              <a:solidFill>
                <a:srgbClr val="0070C0"/>
              </a:solidFill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JO" sz="2000" dirty="0" smtClean="0">
                <a:solidFill>
                  <a:srgbClr val="0070C0"/>
                </a:solidFill>
              </a:rPr>
              <a:t>بعد </a:t>
            </a:r>
            <a:r>
              <a:rPr lang="ar-JO" sz="2000" dirty="0">
                <a:solidFill>
                  <a:srgbClr val="0070C0"/>
                </a:solidFill>
              </a:rPr>
              <a:t>تسجيل الشركة الراغبه بالتقدم </a:t>
            </a:r>
            <a:r>
              <a:rPr lang="ar-JO" sz="2000" dirty="0" smtClean="0">
                <a:solidFill>
                  <a:srgbClr val="0070C0"/>
                </a:solidFill>
              </a:rPr>
              <a:t>على البوابه الوطنيه، </a:t>
            </a:r>
            <a:r>
              <a:rPr lang="ar-JO" sz="2000" dirty="0">
                <a:solidFill>
                  <a:srgbClr val="0070C0"/>
                </a:solidFill>
              </a:rPr>
              <a:t>تقوم الشركة  بتقديم الطلب </a:t>
            </a:r>
            <a:r>
              <a:rPr lang="ar-JO" sz="2000" dirty="0" smtClean="0">
                <a:solidFill>
                  <a:srgbClr val="0070C0"/>
                </a:solidFill>
              </a:rPr>
              <a:t>الاولي</a:t>
            </a:r>
            <a:r>
              <a:rPr lang="ar-JO" sz="2000" b="1" u="sng" dirty="0" smtClean="0">
                <a:solidFill>
                  <a:srgbClr val="C00000"/>
                </a:solidFill>
              </a:rPr>
              <a:t>"الوضع </a:t>
            </a:r>
            <a:r>
              <a:rPr lang="ar-JO" sz="2000" b="1" u="sng" dirty="0">
                <a:solidFill>
                  <a:srgbClr val="C00000"/>
                </a:solidFill>
              </a:rPr>
              <a:t>الحالي للشركه وفكرة وملخص المشروع </a:t>
            </a:r>
            <a:r>
              <a:rPr lang="en-US" sz="2000" u="sng" dirty="0" smtClean="0">
                <a:solidFill>
                  <a:srgbClr val="C00000"/>
                </a:solidFill>
              </a:rPr>
              <a:t>“</a:t>
            </a:r>
            <a:r>
              <a:rPr lang="ar-JO" sz="2000" u="sng" dirty="0" smtClean="0">
                <a:solidFill>
                  <a:srgbClr val="C00000"/>
                </a:solidFill>
              </a:rPr>
              <a:t>مع </a:t>
            </a:r>
            <a:r>
              <a:rPr lang="ar-JO" sz="2000" b="1" u="sng" dirty="0" smtClean="0">
                <a:solidFill>
                  <a:srgbClr val="C00000"/>
                </a:solidFill>
              </a:rPr>
              <a:t>وثائق  </a:t>
            </a:r>
            <a:r>
              <a:rPr lang="ar-JO" sz="2000" b="1" u="sng" dirty="0">
                <a:solidFill>
                  <a:srgbClr val="C00000"/>
                </a:solidFill>
              </a:rPr>
              <a:t>معايير الأهليه </a:t>
            </a:r>
            <a:r>
              <a:rPr lang="ar-JO" sz="2000" b="1" u="sng" dirty="0" smtClean="0">
                <a:solidFill>
                  <a:srgbClr val="C00000"/>
                </a:solidFill>
              </a:rPr>
              <a:t> بمغلف مغلق الى المؤسسه الأردنيه لتطوير المشاريع الاقتصاديه الطلب الاولي موجود على موقع المؤسسه </a:t>
            </a:r>
            <a:r>
              <a:rPr lang="en-US" sz="2000" b="1" u="sng" dirty="0" smtClean="0">
                <a:solidFill>
                  <a:srgbClr val="C00000"/>
                </a:solidFill>
                <a:hlinkClick r:id="rId5"/>
              </a:rPr>
              <a:t>www.jedco.gov.jo</a:t>
            </a:r>
            <a:r>
              <a:rPr lang="en-US" sz="2000" b="1" u="sng" dirty="0" smtClean="0">
                <a:solidFill>
                  <a:srgbClr val="C00000"/>
                </a:solidFill>
              </a:rPr>
              <a:t> </a:t>
            </a:r>
            <a:endParaRPr lang="ar-JO" sz="2000" b="1" u="sng" dirty="0" smtClean="0">
              <a:solidFill>
                <a:srgbClr val="C00000"/>
              </a:solidFill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en-US" sz="2000" b="1" u="sng" dirty="0" smtClean="0">
              <a:solidFill>
                <a:srgbClr val="0070C0"/>
              </a:solidFill>
            </a:endParaRP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JO" sz="2000" dirty="0" smtClean="0">
                <a:solidFill>
                  <a:srgbClr val="0070C0"/>
                </a:solidFill>
              </a:rPr>
              <a:t>تقوم المؤسسه باجراء التقييم الاداري والفني  للمرحله الاولى ( 40 علامه ) 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JO" sz="2000" dirty="0" smtClean="0">
                <a:solidFill>
                  <a:srgbClr val="0070C0"/>
                </a:solidFill>
              </a:rPr>
              <a:t>دعوه الشركات المؤهله اداريا وفنيا لتجهيز خطه التصدير وموازنه المشروع لأستكمال المرحله الثانيه (60 علامه)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JO" sz="2000" dirty="0" smtClean="0">
                <a:solidFill>
                  <a:srgbClr val="0070C0"/>
                </a:solidFill>
              </a:rPr>
              <a:t>يتم بعد ذلك أعلان النتائج ودعم أعلى 50 شركه 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40358" y="706490"/>
            <a:ext cx="2920654" cy="39014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b="1" dirty="0" smtClean="0">
                <a:solidFill>
                  <a:schemeClr val="bg1"/>
                </a:solidFill>
                <a:latin typeface="Blogger Sans"/>
              </a:rPr>
              <a:t>المرحله الاولى </a:t>
            </a:r>
            <a:endParaRPr lang="en-US" b="1" dirty="0">
              <a:solidFill>
                <a:schemeClr val="bg1"/>
              </a:solidFill>
              <a:latin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13677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4905</TotalTime>
  <Words>1734</Words>
  <Application>Microsoft Office PowerPoint</Application>
  <PresentationFormat>A4 Paper (210x297 mm)</PresentationFormat>
  <Paragraphs>304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دعم الشركات الخدميه من أجل التصدير لأول مره  (أعمالي للتصدير )  م. الهام أبو نجم</vt:lpstr>
      <vt:lpstr>   الرؤيـــة</vt:lpstr>
      <vt:lpstr>PowerPoint Presentation</vt:lpstr>
      <vt:lpstr>   الفئات والقطاعات  المستهدفه </vt:lpstr>
      <vt:lpstr>   الفئات والقطاعات  المستهدفه </vt:lpstr>
      <vt:lpstr>   مبررات اختيار  القطاعات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موازنة المشروع</vt:lpstr>
      <vt:lpstr>PowerPoint Presentation</vt:lpstr>
      <vt:lpstr>موازنة المشروع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 Hammad</dc:creator>
  <cp:lastModifiedBy>Elham Nejim</cp:lastModifiedBy>
  <cp:revision>464</cp:revision>
  <cp:lastPrinted>2021-08-02T09:44:02Z</cp:lastPrinted>
  <dcterms:created xsi:type="dcterms:W3CDTF">2018-11-28T08:16:22Z</dcterms:created>
  <dcterms:modified xsi:type="dcterms:W3CDTF">2021-08-02T10:37:49Z</dcterms:modified>
</cp:coreProperties>
</file>